
<file path=[Content_Types].xml><?xml version="1.0" encoding="utf-8"?>
<Types xmlns="http://schemas.openxmlformats.org/package/2006/content-types">
  <Default Extension="png" ContentType="image/png"/>
  <Override PartName="/docProps/core.xml" ContentType="application/vnd.openxmlformats-package.core-properties+xml"/>
  <Override PartName="/ppt/slides/slide9.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theme/theme2.xml" ContentType="application/vnd.openxmlformats-officedocument.theme+xml"/>
  <Override PartName="/ppt/slides/slide3.xml" ContentType="application/vnd.openxmlformats-officedocument.presentationml.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viewProps.xml" ContentType="application/vnd.openxmlformats-officedocument.presentationml.viewProps+xml"/>
  <Override PartName="/docProps/app.xml" ContentType="application/vnd.openxmlformats-officedocument.extended-properties+xml"/>
  <Override PartName="/ppt/slides/slide7.xml" ContentType="application/vnd.openxmlformats-officedocument.presentationml.slide+xml"/>
  <Override PartName="/ppt/slideLayouts/slideLayout8.xml" ContentType="application/vnd.openxmlformats-officedocument.presentationml.slideLayout+xml"/>
  <Override PartName="/ppt/presProps.xml" ContentType="application/vnd.openxmlformats-officedocument.presentationml.presProps+xml"/>
  <Default Extension="xml" ContentType="application/xml"/>
  <Override PartName="/ppt/slides/slide4.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Layouts/slideLayout2.xml" ContentType="application/vnd.openxmlformats-officedocument.presentationml.slideLayout+xml"/>
  <Override PartName="/ppt/slideLayouts/slideLayout10.xml" ContentType="application/vnd.openxmlformats-officedocument.presentationml.slideLayout+xml"/>
  <Default Extension="rels" ContentType="application/vnd.openxmlformats-package.relationships+xml"/>
  <Override PartName="/ppt/handoutMasters/handoutMaster1.xml" ContentType="application/vnd.openxmlformats-officedocument.presentationml.handoutMaster+xml"/>
  <Override PartName="/ppt/slides/slide10.xml" ContentType="application/vnd.openxmlformats-officedocument.presentationml.slide+xml"/>
  <Default Extension="jpeg" ContentType="image/jpeg"/>
  <Override PartName="/ppt/slides/slide8.xml" ContentType="application/vnd.openxmlformats-officedocument.presentationml.slide+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5.xml" ContentType="application/vnd.openxmlformats-officedocument.presentationml.slide+xml"/>
  <Override PartName="/ppt/slideLayouts/slideLayout6.xml" ContentType="application/vnd.openxmlformats-officedocument.presentationml.slideLayout+xml"/>
  <Override PartName="/ppt/theme/theme1.xml" ContentType="application/vnd.openxmlformats-officedocument.theme+xml"/>
  <Override PartName="/ppt/slides/slide2.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handoutMasterIdLst>
    <p:handoutMasterId r:id="rId12"/>
  </p:handoutMasterIdLst>
  <p:sldIdLst>
    <p:sldId id="256" r:id="rId2"/>
    <p:sldId id="257" r:id="rId3"/>
    <p:sldId id="258" r:id="rId4"/>
    <p:sldId id="263" r:id="rId5"/>
    <p:sldId id="266" r:id="rId6"/>
    <p:sldId id="267" r:id="rId7"/>
    <p:sldId id="264" r:id="rId8"/>
    <p:sldId id="265" r:id="rId9"/>
    <p:sldId id="268" r:id="rId10"/>
    <p:sldId id="269"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clrMode="gray"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85" d="100"/>
          <a:sy n="85" d="100"/>
        </p:scale>
        <p:origin x="-87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356E43-FC7B-AA48-B657-4E437059F18E}" type="datetimeFigureOut">
              <a:rPr lang="en-US" smtClean="0"/>
              <a:pPr/>
              <a:t>10/26/08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9AACC5-107C-3A46-B8A4-D185F3E58A1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9F4DB9-04FB-2948-83B9-63162AA75F31}" type="datetimeFigureOut">
              <a:rPr lang="en-US" smtClean="0"/>
              <a:pPr/>
              <a:t>10/26/08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2C962-05E5-1447-805A-AE12714674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F4DB9-04FB-2948-83B9-63162AA75F31}" type="datetimeFigureOut">
              <a:rPr lang="en-US" smtClean="0"/>
              <a:pPr/>
              <a:t>10/26/08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2C962-05E5-1447-805A-AE12714674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F4DB9-04FB-2948-83B9-63162AA75F31}" type="datetimeFigureOut">
              <a:rPr lang="en-US" smtClean="0"/>
              <a:pPr/>
              <a:t>10/26/08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2C962-05E5-1447-805A-AE12714674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F4DB9-04FB-2948-83B9-63162AA75F31}" type="datetimeFigureOut">
              <a:rPr lang="en-US" smtClean="0"/>
              <a:pPr/>
              <a:t>10/26/08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2C962-05E5-1447-805A-AE12714674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F4DB9-04FB-2948-83B9-63162AA75F31}" type="datetimeFigureOut">
              <a:rPr lang="en-US" smtClean="0"/>
              <a:pPr/>
              <a:t>10/26/08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2C962-05E5-1447-805A-AE12714674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9F4DB9-04FB-2948-83B9-63162AA75F31}" type="datetimeFigureOut">
              <a:rPr lang="en-US" smtClean="0"/>
              <a:pPr/>
              <a:t>10/26/08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2C962-05E5-1447-805A-AE12714674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9F4DB9-04FB-2948-83B9-63162AA75F31}" type="datetimeFigureOut">
              <a:rPr lang="en-US" smtClean="0"/>
              <a:pPr/>
              <a:t>10/26/08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82C962-05E5-1447-805A-AE12714674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9F4DB9-04FB-2948-83B9-63162AA75F31}" type="datetimeFigureOut">
              <a:rPr lang="en-US" smtClean="0"/>
              <a:pPr/>
              <a:t>10/26/08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82C962-05E5-1447-805A-AE12714674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F4DB9-04FB-2948-83B9-63162AA75F31}" type="datetimeFigureOut">
              <a:rPr lang="en-US" smtClean="0"/>
              <a:pPr/>
              <a:t>10/26/08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82C962-05E5-1447-805A-AE12714674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F4DB9-04FB-2948-83B9-63162AA75F31}" type="datetimeFigureOut">
              <a:rPr lang="en-US" smtClean="0"/>
              <a:pPr/>
              <a:t>10/26/08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2C962-05E5-1447-805A-AE12714674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F4DB9-04FB-2948-83B9-63162AA75F31}" type="datetimeFigureOut">
              <a:rPr lang="en-US" smtClean="0"/>
              <a:pPr/>
              <a:t>10/26/08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2C962-05E5-1447-805A-AE12714674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9F4DB9-04FB-2948-83B9-63162AA75F31}" type="datetimeFigureOut">
              <a:rPr lang="en-US" smtClean="0"/>
              <a:pPr/>
              <a:t>10/26/08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2C962-05E5-1447-805A-AE12714674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685800" y="304800"/>
            <a:ext cx="7924800" cy="707886"/>
          </a:xfrm>
          <a:prstGeom prst="rect">
            <a:avLst/>
          </a:prstGeom>
          <a:noFill/>
        </p:spPr>
        <p:txBody>
          <a:bodyPr wrap="square" rtlCol="0">
            <a:spAutoFit/>
          </a:bodyPr>
          <a:lstStyle/>
          <a:p>
            <a:r>
              <a:rPr lang="en-US" sz="4000" dirty="0" smtClean="0"/>
              <a:t>Aim: What is density?</a:t>
            </a:r>
            <a:endParaRPr lang="en-US" sz="4000" dirty="0"/>
          </a:p>
        </p:txBody>
      </p:sp>
      <p:sp>
        <p:nvSpPr>
          <p:cNvPr id="5" name="TextBox 4"/>
          <p:cNvSpPr txBox="1"/>
          <p:nvPr/>
        </p:nvSpPr>
        <p:spPr>
          <a:xfrm>
            <a:off x="685800" y="1365646"/>
            <a:ext cx="7924800" cy="707886"/>
          </a:xfrm>
          <a:prstGeom prst="rect">
            <a:avLst/>
          </a:prstGeom>
          <a:noFill/>
        </p:spPr>
        <p:txBody>
          <a:bodyPr wrap="square" rtlCol="0">
            <a:spAutoFit/>
          </a:bodyPr>
          <a:lstStyle/>
          <a:p>
            <a:r>
              <a:rPr lang="en-US" sz="4000" dirty="0" smtClean="0"/>
              <a:t>Density: </a:t>
            </a:r>
            <a:endParaRPr lang="en-US" sz="4000" dirty="0"/>
          </a:p>
        </p:txBody>
      </p:sp>
      <p:sp>
        <p:nvSpPr>
          <p:cNvPr id="6" name="TextBox 5"/>
          <p:cNvSpPr txBox="1"/>
          <p:nvPr/>
        </p:nvSpPr>
        <p:spPr>
          <a:xfrm>
            <a:off x="2514600" y="1411812"/>
            <a:ext cx="6096000" cy="1323439"/>
          </a:xfrm>
          <a:prstGeom prst="rect">
            <a:avLst/>
          </a:prstGeom>
          <a:noFill/>
        </p:spPr>
        <p:txBody>
          <a:bodyPr wrap="square" rtlCol="0">
            <a:spAutoFit/>
          </a:bodyPr>
          <a:lstStyle/>
          <a:p>
            <a:pPr indent="-742950"/>
            <a:r>
              <a:rPr lang="en-US" sz="4000" dirty="0" smtClean="0"/>
              <a:t>The concentration of matter in an object.</a:t>
            </a:r>
            <a:endParaRPr lang="en-US" sz="4000" dirty="0"/>
          </a:p>
        </p:txBody>
      </p:sp>
      <p:sp>
        <p:nvSpPr>
          <p:cNvPr id="8" name="TextBox 7"/>
          <p:cNvSpPr txBox="1"/>
          <p:nvPr/>
        </p:nvSpPr>
        <p:spPr>
          <a:xfrm>
            <a:off x="685800" y="3352800"/>
            <a:ext cx="7924800" cy="1323439"/>
          </a:xfrm>
          <a:prstGeom prst="rect">
            <a:avLst/>
          </a:prstGeom>
          <a:noFill/>
        </p:spPr>
        <p:txBody>
          <a:bodyPr wrap="square" rtlCol="0">
            <a:spAutoFit/>
          </a:bodyPr>
          <a:lstStyle/>
          <a:p>
            <a:pPr indent="-742950"/>
            <a:r>
              <a:rPr lang="en-US" sz="4000" i="1" dirty="0" smtClean="0">
                <a:solidFill>
                  <a:srgbClr val="800000"/>
                </a:solidFill>
              </a:rPr>
              <a:t>Density is very IMPORTANT in the field of Earth Science. Why? </a:t>
            </a:r>
            <a:endParaRPr lang="en-US" sz="4000" i="1" dirty="0">
              <a:solidFill>
                <a:srgbClr val="800000"/>
              </a:solidFill>
            </a:endParaRPr>
          </a:p>
        </p:txBody>
      </p:sp>
      <p:sp>
        <p:nvSpPr>
          <p:cNvPr id="7" name="TextBox 6"/>
          <p:cNvSpPr txBox="1"/>
          <p:nvPr/>
        </p:nvSpPr>
        <p:spPr>
          <a:xfrm>
            <a:off x="685800" y="4676239"/>
            <a:ext cx="7924800" cy="1938992"/>
          </a:xfrm>
          <a:prstGeom prst="rect">
            <a:avLst/>
          </a:prstGeom>
          <a:noFill/>
        </p:spPr>
        <p:txBody>
          <a:bodyPr wrap="square" rtlCol="0">
            <a:spAutoFit/>
          </a:bodyPr>
          <a:lstStyle/>
          <a:p>
            <a:pPr indent="-742950"/>
            <a:r>
              <a:rPr lang="en-US" sz="4000" dirty="0" smtClean="0"/>
              <a:t>Example: global wind patterns, ocean currents, and molten rock movement in the asthenosphere.</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7" grpId="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228600" y="381000"/>
            <a:ext cx="8229600" cy="4401205"/>
          </a:xfrm>
          <a:prstGeom prst="rect">
            <a:avLst/>
          </a:prstGeom>
          <a:noFill/>
        </p:spPr>
        <p:txBody>
          <a:bodyPr wrap="square" rtlCol="0">
            <a:spAutoFit/>
          </a:bodyPr>
          <a:lstStyle/>
          <a:p>
            <a:pPr marL="742950" indent="-742950">
              <a:buFont typeface="+mj-lt"/>
              <a:buAutoNum type="arabicPeriod" startAt="5"/>
            </a:pPr>
            <a:r>
              <a:rPr lang="en-US" sz="4000" dirty="0" smtClean="0"/>
              <a:t>A student wants to know what will happen when she places three objects in water.  The first object is a piece of granite (2.7 g/cm</a:t>
            </a:r>
            <a:r>
              <a:rPr lang="en-US" sz="4000" baseline="30000" dirty="0" smtClean="0"/>
              <a:t>3</a:t>
            </a:r>
            <a:r>
              <a:rPr lang="en-US" sz="4000" dirty="0" smtClean="0"/>
              <a:t>).  The second object is a grape (1.0 g/cm</a:t>
            </a:r>
            <a:r>
              <a:rPr lang="en-US" sz="4000" baseline="30000" dirty="0" smtClean="0"/>
              <a:t>3</a:t>
            </a:r>
            <a:r>
              <a:rPr lang="en-US" sz="4000" dirty="0" smtClean="0"/>
              <a:t>).  The third object is a piece of Styrofoam (0.3 g/cm</a:t>
            </a:r>
            <a:r>
              <a:rPr lang="en-US" sz="4000" baseline="30000" dirty="0" smtClean="0"/>
              <a:t>3</a:t>
            </a:r>
            <a:r>
              <a:rPr lang="en-US" sz="4000" dirty="0" smtClean="0"/>
              <a: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82700" y="1295400"/>
            <a:ext cx="6578600" cy="2667000"/>
          </a:xfrm>
          <a:prstGeom prst="rect">
            <a:avLst/>
          </a:prstGeom>
        </p:spPr>
      </p:pic>
      <p:sp>
        <p:nvSpPr>
          <p:cNvPr id="5" name="TextBox 4"/>
          <p:cNvSpPr txBox="1"/>
          <p:nvPr/>
        </p:nvSpPr>
        <p:spPr>
          <a:xfrm>
            <a:off x="685800" y="381000"/>
            <a:ext cx="7924800" cy="707886"/>
          </a:xfrm>
          <a:prstGeom prst="rect">
            <a:avLst/>
          </a:prstGeom>
          <a:noFill/>
        </p:spPr>
        <p:txBody>
          <a:bodyPr wrap="square" rtlCol="0">
            <a:spAutoFit/>
          </a:bodyPr>
          <a:lstStyle/>
          <a:p>
            <a:r>
              <a:rPr lang="en-US" sz="4000" dirty="0" smtClean="0"/>
              <a:t>Page 1 of the ESRT:</a:t>
            </a:r>
            <a:endParaRPr lang="en-US" sz="4000" dirty="0"/>
          </a:p>
        </p:txBody>
      </p:sp>
      <p:sp>
        <p:nvSpPr>
          <p:cNvPr id="6" name="Oval 5"/>
          <p:cNvSpPr/>
          <p:nvPr/>
        </p:nvSpPr>
        <p:spPr>
          <a:xfrm>
            <a:off x="1676400" y="3352800"/>
            <a:ext cx="4038600" cy="381000"/>
          </a:xfrm>
          <a:prstGeom prst="ellipse">
            <a:avLst/>
          </a:prstGeom>
          <a:noFill/>
          <a:ln w="381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685800" y="3962400"/>
            <a:ext cx="7924800" cy="2554545"/>
          </a:xfrm>
          <a:prstGeom prst="rect">
            <a:avLst/>
          </a:prstGeom>
          <a:noFill/>
        </p:spPr>
        <p:txBody>
          <a:bodyPr wrap="square" rtlCol="0">
            <a:spAutoFit/>
          </a:bodyPr>
          <a:lstStyle/>
          <a:p>
            <a:pPr marL="742950" indent="-742950">
              <a:buFont typeface="Arial"/>
              <a:buChar char="•"/>
            </a:pPr>
            <a:r>
              <a:rPr lang="en-US" sz="4000" dirty="0" smtClean="0"/>
              <a:t>All objects of the same material that are under the same temperature and pressure have the same density.</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685800" y="2797314"/>
            <a:ext cx="7924800" cy="707886"/>
          </a:xfrm>
          <a:prstGeom prst="rect">
            <a:avLst/>
          </a:prstGeom>
          <a:noFill/>
        </p:spPr>
        <p:txBody>
          <a:bodyPr wrap="square" rtlCol="0">
            <a:spAutoFit/>
          </a:bodyPr>
          <a:lstStyle/>
          <a:p>
            <a:r>
              <a:rPr lang="en-US" sz="4000" dirty="0" smtClean="0"/>
              <a:t>Example:</a:t>
            </a:r>
            <a:endParaRPr lang="en-US" sz="4000" dirty="0"/>
          </a:p>
        </p:txBody>
      </p:sp>
      <p:sp>
        <p:nvSpPr>
          <p:cNvPr id="6" name="TextBox 5"/>
          <p:cNvSpPr txBox="1"/>
          <p:nvPr/>
        </p:nvSpPr>
        <p:spPr>
          <a:xfrm>
            <a:off x="685800" y="3505200"/>
            <a:ext cx="7924800" cy="3170099"/>
          </a:xfrm>
          <a:prstGeom prst="rect">
            <a:avLst/>
          </a:prstGeom>
          <a:noFill/>
        </p:spPr>
        <p:txBody>
          <a:bodyPr wrap="square" rtlCol="0">
            <a:spAutoFit/>
          </a:bodyPr>
          <a:lstStyle/>
          <a:p>
            <a:r>
              <a:rPr lang="en-US" sz="4000" dirty="0" smtClean="0"/>
              <a:t>The original sample of Iron (Fe) is cut into four smaller pieces.  When compared to the original density of the original material, the density of each piece of Fe will be?</a:t>
            </a:r>
            <a:endParaRPr lang="en-US" sz="4000" dirty="0"/>
          </a:p>
        </p:txBody>
      </p:sp>
      <p:sp>
        <p:nvSpPr>
          <p:cNvPr id="9" name="Rectangle 8"/>
          <p:cNvSpPr/>
          <p:nvPr/>
        </p:nvSpPr>
        <p:spPr>
          <a:xfrm>
            <a:off x="1828800" y="1066800"/>
            <a:ext cx="1295400" cy="1066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5105400" y="1066800"/>
            <a:ext cx="609600" cy="381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5105400" y="1752600"/>
            <a:ext cx="609600" cy="381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3657600" y="1219200"/>
            <a:ext cx="914400" cy="685800"/>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
        <p:nvSpPr>
          <p:cNvPr id="17" name="TextBox 16"/>
          <p:cNvSpPr txBox="1"/>
          <p:nvPr/>
        </p:nvSpPr>
        <p:spPr>
          <a:xfrm>
            <a:off x="609600" y="152400"/>
            <a:ext cx="7924800" cy="707886"/>
          </a:xfrm>
          <a:prstGeom prst="rect">
            <a:avLst/>
          </a:prstGeom>
          <a:noFill/>
        </p:spPr>
        <p:txBody>
          <a:bodyPr wrap="square" rtlCol="0">
            <a:spAutoFit/>
          </a:bodyPr>
          <a:lstStyle/>
          <a:p>
            <a:pPr algn="ctr"/>
            <a:r>
              <a:rPr lang="en-US" sz="4000" dirty="0" smtClean="0"/>
              <a:t>Same Density</a:t>
            </a:r>
            <a:endParaRPr lang="en-US" sz="4000" dirty="0"/>
          </a:p>
        </p:txBody>
      </p:sp>
      <p:sp>
        <p:nvSpPr>
          <p:cNvPr id="12" name="TextBox 11"/>
          <p:cNvSpPr txBox="1"/>
          <p:nvPr/>
        </p:nvSpPr>
        <p:spPr>
          <a:xfrm>
            <a:off x="1828800" y="2133600"/>
            <a:ext cx="1295400" cy="707886"/>
          </a:xfrm>
          <a:prstGeom prst="rect">
            <a:avLst/>
          </a:prstGeom>
          <a:noFill/>
        </p:spPr>
        <p:txBody>
          <a:bodyPr wrap="square" rtlCol="0">
            <a:spAutoFit/>
          </a:bodyPr>
          <a:lstStyle/>
          <a:p>
            <a:pPr algn="ctr"/>
            <a:r>
              <a:rPr lang="en-US" sz="4000" dirty="0" smtClean="0"/>
              <a:t>Fe</a:t>
            </a:r>
            <a:endParaRPr lang="en-US" sz="4000" dirty="0"/>
          </a:p>
        </p:txBody>
      </p:sp>
      <p:sp>
        <p:nvSpPr>
          <p:cNvPr id="16" name="TextBox 15"/>
          <p:cNvSpPr txBox="1"/>
          <p:nvPr/>
        </p:nvSpPr>
        <p:spPr>
          <a:xfrm>
            <a:off x="5181600" y="2187714"/>
            <a:ext cx="1295400" cy="707886"/>
          </a:xfrm>
          <a:prstGeom prst="rect">
            <a:avLst/>
          </a:prstGeom>
          <a:noFill/>
        </p:spPr>
        <p:txBody>
          <a:bodyPr wrap="square" rtlCol="0">
            <a:spAutoFit/>
          </a:bodyPr>
          <a:lstStyle/>
          <a:p>
            <a:pPr algn="ctr"/>
            <a:r>
              <a:rPr lang="en-US" sz="4000" dirty="0" smtClean="0"/>
              <a:t>Fe</a:t>
            </a:r>
            <a:endParaRPr lang="en-US" sz="4000" dirty="0"/>
          </a:p>
        </p:txBody>
      </p:sp>
      <p:sp>
        <p:nvSpPr>
          <p:cNvPr id="18" name="Rectangle 17"/>
          <p:cNvSpPr/>
          <p:nvPr/>
        </p:nvSpPr>
        <p:spPr>
          <a:xfrm>
            <a:off x="6019800" y="1066800"/>
            <a:ext cx="609600" cy="381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6019800" y="1752600"/>
            <a:ext cx="609600" cy="381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animBg="1"/>
      <p:bldP spid="10" grpId="0" animBg="1"/>
      <p:bldP spid="13" grpId="0" animBg="1"/>
      <p:bldP spid="15" grpId="0" animBg="1"/>
      <p:bldP spid="17" grpId="0"/>
      <p:bldP spid="12" grpId="0"/>
      <p:bldP spid="16" grpId="0"/>
      <p:bldP spid="18" grpId="0" animBg="1"/>
      <p:bldP spid="19"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381000" y="304800"/>
            <a:ext cx="8229600" cy="707886"/>
          </a:xfrm>
          <a:prstGeom prst="rect">
            <a:avLst/>
          </a:prstGeom>
          <a:noFill/>
        </p:spPr>
        <p:txBody>
          <a:bodyPr wrap="square" rtlCol="0">
            <a:spAutoFit/>
          </a:bodyPr>
          <a:lstStyle/>
          <a:p>
            <a:r>
              <a:rPr lang="en-US" sz="4000" dirty="0" smtClean="0"/>
              <a:t>Which phase of matter is the densest?</a:t>
            </a:r>
            <a:endParaRPr lang="en-US" sz="4000" dirty="0"/>
          </a:p>
        </p:txBody>
      </p:sp>
      <p:sp>
        <p:nvSpPr>
          <p:cNvPr id="6" name="TextBox 5"/>
          <p:cNvSpPr txBox="1"/>
          <p:nvPr/>
        </p:nvSpPr>
        <p:spPr>
          <a:xfrm>
            <a:off x="381000" y="1012686"/>
            <a:ext cx="7924800" cy="1323439"/>
          </a:xfrm>
          <a:prstGeom prst="rect">
            <a:avLst/>
          </a:prstGeom>
          <a:noFill/>
        </p:spPr>
        <p:txBody>
          <a:bodyPr wrap="square" rtlCol="0">
            <a:spAutoFit/>
          </a:bodyPr>
          <a:lstStyle/>
          <a:p>
            <a:pPr marL="742950" indent="-742950">
              <a:buFont typeface="Arial"/>
              <a:buChar char="•"/>
            </a:pPr>
            <a:r>
              <a:rPr lang="en-US" sz="4000" dirty="0" smtClean="0"/>
              <a:t>Most solids because the molecules are closest together.</a:t>
            </a:r>
            <a:endParaRPr lang="en-US" sz="4000" dirty="0"/>
          </a:p>
        </p:txBody>
      </p:sp>
      <p:sp>
        <p:nvSpPr>
          <p:cNvPr id="8" name="TextBox 7"/>
          <p:cNvSpPr txBox="1"/>
          <p:nvPr/>
        </p:nvSpPr>
        <p:spPr>
          <a:xfrm>
            <a:off x="1295400" y="2690068"/>
            <a:ext cx="6629400" cy="707886"/>
          </a:xfrm>
          <a:prstGeom prst="rect">
            <a:avLst/>
          </a:prstGeom>
          <a:noFill/>
        </p:spPr>
        <p:txBody>
          <a:bodyPr wrap="square" rtlCol="0">
            <a:spAutoFit/>
          </a:bodyPr>
          <a:lstStyle/>
          <a:p>
            <a:pPr marL="742950" indent="-742950"/>
            <a:r>
              <a:rPr lang="en-US" sz="4000" dirty="0" smtClean="0"/>
              <a:t>Solids  </a:t>
            </a:r>
            <a:r>
              <a:rPr lang="en-US" sz="4000" dirty="0" err="1" smtClean="0">
                <a:sym typeface="Wingdings"/>
              </a:rPr>
              <a:t></a:t>
            </a:r>
            <a:r>
              <a:rPr lang="en-US" sz="4000" dirty="0" smtClean="0">
                <a:sym typeface="Wingdings"/>
              </a:rPr>
              <a:t>   Liquids   </a:t>
            </a:r>
            <a:r>
              <a:rPr lang="en-US" sz="4000" dirty="0" err="1" smtClean="0">
                <a:sym typeface="Wingdings"/>
              </a:rPr>
              <a:t></a:t>
            </a:r>
            <a:r>
              <a:rPr lang="en-US" sz="4000" dirty="0" smtClean="0">
                <a:sym typeface="Wingdings"/>
              </a:rPr>
              <a:t>   Gases</a:t>
            </a:r>
            <a:endParaRPr lang="en-US" sz="4000" dirty="0"/>
          </a:p>
        </p:txBody>
      </p:sp>
      <p:cxnSp>
        <p:nvCxnSpPr>
          <p:cNvPr id="10" name="Straight Arrow Connector 9"/>
          <p:cNvCxnSpPr/>
          <p:nvPr/>
        </p:nvCxnSpPr>
        <p:spPr>
          <a:xfrm>
            <a:off x="1295400" y="3656012"/>
            <a:ext cx="6324600" cy="1588"/>
          </a:xfrm>
          <a:prstGeom prst="straightConnector1">
            <a:avLst/>
          </a:prstGeom>
          <a:ln w="50800" cap="flat" cmpd="sng" algn="ctr">
            <a:solidFill>
              <a:srgbClr val="FF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828800" y="3751897"/>
            <a:ext cx="4876800" cy="707886"/>
          </a:xfrm>
          <a:prstGeom prst="rect">
            <a:avLst/>
          </a:prstGeom>
          <a:noFill/>
        </p:spPr>
        <p:txBody>
          <a:bodyPr wrap="square" rtlCol="0">
            <a:spAutoFit/>
          </a:bodyPr>
          <a:lstStyle/>
          <a:p>
            <a:pPr marL="742950" indent="-742950" algn="ctr"/>
            <a:r>
              <a:rPr lang="en-US" sz="4000" dirty="0" smtClean="0"/>
              <a:t>Decreasing Density</a:t>
            </a:r>
            <a:endParaRPr lang="en-US" sz="4000" dirty="0"/>
          </a:p>
        </p:txBody>
      </p:sp>
      <p:sp>
        <p:nvSpPr>
          <p:cNvPr id="12" name="TextBox 11"/>
          <p:cNvSpPr txBox="1"/>
          <p:nvPr/>
        </p:nvSpPr>
        <p:spPr>
          <a:xfrm>
            <a:off x="381000" y="4813726"/>
            <a:ext cx="7924800" cy="1938992"/>
          </a:xfrm>
          <a:prstGeom prst="rect">
            <a:avLst/>
          </a:prstGeom>
          <a:noFill/>
        </p:spPr>
        <p:txBody>
          <a:bodyPr wrap="square" rtlCol="0">
            <a:spAutoFit/>
          </a:bodyPr>
          <a:lstStyle/>
          <a:p>
            <a:pPr indent="-742950"/>
            <a:r>
              <a:rPr lang="en-US" sz="4000" b="1" dirty="0" smtClean="0">
                <a:solidFill>
                  <a:srgbClr val="0000FF"/>
                </a:solidFill>
              </a:rPr>
              <a:t>Except for </a:t>
            </a:r>
            <a:r>
              <a:rPr lang="en-US" sz="4000" b="1" i="1" dirty="0" smtClean="0">
                <a:solidFill>
                  <a:srgbClr val="0000FF"/>
                </a:solidFill>
              </a:rPr>
              <a:t>WATER.  </a:t>
            </a:r>
            <a:r>
              <a:rPr lang="en-US" sz="4000" dirty="0" smtClean="0">
                <a:solidFill>
                  <a:srgbClr val="0000FF"/>
                </a:solidFill>
              </a:rPr>
              <a:t>Water is densest in the liquid phase at 3.98° or 4°C. Why???</a:t>
            </a:r>
            <a:endParaRPr lang="en-US" sz="4000" b="1" i="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11" grpId="0"/>
      <p:bldP spid="12"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381000" y="304800"/>
            <a:ext cx="8229600" cy="707886"/>
          </a:xfrm>
          <a:prstGeom prst="rect">
            <a:avLst/>
          </a:prstGeom>
          <a:noFill/>
        </p:spPr>
        <p:txBody>
          <a:bodyPr wrap="square" rtlCol="0">
            <a:spAutoFit/>
          </a:bodyPr>
          <a:lstStyle/>
          <a:p>
            <a:pPr algn="ctr"/>
            <a:r>
              <a:rPr lang="en-US" sz="4000" u="sng" dirty="0" smtClean="0">
                <a:solidFill>
                  <a:srgbClr val="0000FF"/>
                </a:solidFill>
              </a:rPr>
              <a:t>Water</a:t>
            </a:r>
            <a:endParaRPr lang="en-US" sz="4000" u="sng" dirty="0">
              <a:solidFill>
                <a:srgbClr val="0000FF"/>
              </a:solidFill>
            </a:endParaRPr>
          </a:p>
        </p:txBody>
      </p:sp>
      <p:sp>
        <p:nvSpPr>
          <p:cNvPr id="5" name="TextBox 4"/>
          <p:cNvSpPr txBox="1"/>
          <p:nvPr/>
        </p:nvSpPr>
        <p:spPr>
          <a:xfrm>
            <a:off x="381000" y="1366629"/>
            <a:ext cx="8229600" cy="707886"/>
          </a:xfrm>
          <a:prstGeom prst="rect">
            <a:avLst/>
          </a:prstGeom>
          <a:noFill/>
        </p:spPr>
        <p:txBody>
          <a:bodyPr wrap="square" rtlCol="0">
            <a:spAutoFit/>
          </a:bodyPr>
          <a:lstStyle/>
          <a:p>
            <a:pPr marL="742950" indent="-742950">
              <a:buFont typeface="+mj-lt"/>
              <a:buAutoNum type="arabicPeriod"/>
            </a:pPr>
            <a:r>
              <a:rPr lang="en-US" sz="4000" dirty="0" smtClean="0">
                <a:solidFill>
                  <a:srgbClr val="0000FF"/>
                </a:solidFill>
              </a:rPr>
              <a:t>Liquid at 3.98° or 4°C: 1.0 </a:t>
            </a:r>
            <a:r>
              <a:rPr lang="en-US" sz="4000" dirty="0" err="1" smtClean="0">
                <a:solidFill>
                  <a:srgbClr val="0000FF"/>
                </a:solidFill>
              </a:rPr>
              <a:t>g/mL</a:t>
            </a:r>
            <a:endParaRPr lang="en-US" sz="4000" dirty="0"/>
          </a:p>
        </p:txBody>
      </p:sp>
      <p:sp>
        <p:nvSpPr>
          <p:cNvPr id="6" name="TextBox 5"/>
          <p:cNvSpPr txBox="1"/>
          <p:nvPr/>
        </p:nvSpPr>
        <p:spPr>
          <a:xfrm>
            <a:off x="381000" y="2074515"/>
            <a:ext cx="8229600" cy="707886"/>
          </a:xfrm>
          <a:prstGeom prst="rect">
            <a:avLst/>
          </a:prstGeom>
          <a:noFill/>
        </p:spPr>
        <p:txBody>
          <a:bodyPr wrap="square" rtlCol="0">
            <a:spAutoFit/>
          </a:bodyPr>
          <a:lstStyle/>
          <a:p>
            <a:pPr marL="742950" indent="-742950">
              <a:buFont typeface="+mj-lt"/>
              <a:buAutoNum type="arabicPeriod" startAt="2"/>
            </a:pPr>
            <a:r>
              <a:rPr lang="en-US" sz="4000" dirty="0" smtClean="0">
                <a:solidFill>
                  <a:srgbClr val="0000FF"/>
                </a:solidFill>
              </a:rPr>
              <a:t>Solid (Ice): approximately 0.9 </a:t>
            </a:r>
            <a:r>
              <a:rPr lang="en-US" sz="4000" dirty="0" err="1" smtClean="0">
                <a:solidFill>
                  <a:srgbClr val="0000FF"/>
                </a:solidFill>
              </a:rPr>
              <a:t>g/mL</a:t>
            </a:r>
            <a:endParaRPr lang="en-US" sz="4000" dirty="0"/>
          </a:p>
        </p:txBody>
      </p:sp>
      <p:sp>
        <p:nvSpPr>
          <p:cNvPr id="7" name="TextBox 6"/>
          <p:cNvSpPr txBox="1"/>
          <p:nvPr/>
        </p:nvSpPr>
        <p:spPr>
          <a:xfrm>
            <a:off x="381000" y="4721393"/>
            <a:ext cx="8229600" cy="707886"/>
          </a:xfrm>
          <a:prstGeom prst="rect">
            <a:avLst/>
          </a:prstGeom>
          <a:noFill/>
        </p:spPr>
        <p:txBody>
          <a:bodyPr wrap="square" rtlCol="0">
            <a:spAutoFit/>
          </a:bodyPr>
          <a:lstStyle/>
          <a:p>
            <a:pPr marL="742950" indent="-742950">
              <a:buFont typeface="+mj-lt"/>
              <a:buAutoNum type="arabicPeriod" startAt="3"/>
            </a:pPr>
            <a:r>
              <a:rPr lang="en-US" sz="4000" dirty="0" smtClean="0">
                <a:solidFill>
                  <a:srgbClr val="0000FF"/>
                </a:solidFill>
              </a:rPr>
              <a:t>Gas (Vapor): less than 0.9 </a:t>
            </a:r>
            <a:r>
              <a:rPr lang="en-US" sz="4000" dirty="0" err="1" smtClean="0">
                <a:solidFill>
                  <a:srgbClr val="0000FF"/>
                </a:solidFill>
              </a:rPr>
              <a:t>g/mL</a:t>
            </a:r>
            <a:endParaRPr lang="en-US" sz="4000" dirty="0"/>
          </a:p>
        </p:txBody>
      </p:sp>
      <p:sp>
        <p:nvSpPr>
          <p:cNvPr id="8" name="TextBox 7"/>
          <p:cNvSpPr txBox="1"/>
          <p:nvPr/>
        </p:nvSpPr>
        <p:spPr>
          <a:xfrm>
            <a:off x="1143000" y="2782401"/>
            <a:ext cx="8229600" cy="1938992"/>
          </a:xfrm>
          <a:prstGeom prst="rect">
            <a:avLst/>
          </a:prstGeom>
          <a:noFill/>
        </p:spPr>
        <p:txBody>
          <a:bodyPr wrap="square" rtlCol="0">
            <a:spAutoFit/>
          </a:bodyPr>
          <a:lstStyle/>
          <a:p>
            <a:r>
              <a:rPr lang="en-US" sz="4000" dirty="0" smtClean="0"/>
              <a:t>When water is cooled below its freezing point, it will turn to ice and the volume of the ice will expand.</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533400" y="103257"/>
            <a:ext cx="8229600" cy="707886"/>
          </a:xfrm>
          <a:prstGeom prst="rect">
            <a:avLst/>
          </a:prstGeom>
          <a:noFill/>
        </p:spPr>
        <p:txBody>
          <a:bodyPr wrap="square" rtlCol="0">
            <a:spAutoFit/>
          </a:bodyPr>
          <a:lstStyle/>
          <a:p>
            <a:pPr algn="ctr"/>
            <a:r>
              <a:rPr lang="en-US" sz="4000" u="sng" dirty="0" smtClean="0"/>
              <a:t>Determining Relative Densities</a:t>
            </a:r>
            <a:endParaRPr lang="en-US" sz="4000" u="sng" dirty="0"/>
          </a:p>
        </p:txBody>
      </p:sp>
      <p:sp>
        <p:nvSpPr>
          <p:cNvPr id="5" name="TextBox 4"/>
          <p:cNvSpPr txBox="1"/>
          <p:nvPr/>
        </p:nvSpPr>
        <p:spPr>
          <a:xfrm>
            <a:off x="533400" y="811143"/>
            <a:ext cx="8610600" cy="1938992"/>
          </a:xfrm>
          <a:prstGeom prst="rect">
            <a:avLst/>
          </a:prstGeom>
          <a:noFill/>
        </p:spPr>
        <p:txBody>
          <a:bodyPr wrap="square" rtlCol="0">
            <a:spAutoFit/>
          </a:bodyPr>
          <a:lstStyle/>
          <a:p>
            <a:r>
              <a:rPr lang="en-US" sz="4000" dirty="0" smtClean="0">
                <a:solidFill>
                  <a:srgbClr val="000000"/>
                </a:solidFill>
              </a:rPr>
              <a:t>Floatation of objects in liquid and in gases is one method of determining their relative, or comparative densities. </a:t>
            </a:r>
            <a:endParaRPr lang="en-US" sz="4000" dirty="0">
              <a:solidFill>
                <a:srgbClr val="000000"/>
              </a:solidFill>
            </a:endParaRPr>
          </a:p>
        </p:txBody>
      </p:sp>
      <p:grpSp>
        <p:nvGrpSpPr>
          <p:cNvPr id="11" name="Group 10"/>
          <p:cNvGrpSpPr/>
          <p:nvPr/>
        </p:nvGrpSpPr>
        <p:grpSpPr>
          <a:xfrm>
            <a:off x="304800" y="2667000"/>
            <a:ext cx="2971800" cy="4031665"/>
            <a:chOff x="1066800" y="2750135"/>
            <a:chExt cx="2971800" cy="4031665"/>
          </a:xfrm>
        </p:grpSpPr>
        <p:sp>
          <p:nvSpPr>
            <p:cNvPr id="6" name="Can 5"/>
            <p:cNvSpPr/>
            <p:nvPr/>
          </p:nvSpPr>
          <p:spPr>
            <a:xfrm>
              <a:off x="1066800" y="5486400"/>
              <a:ext cx="2971800" cy="1295400"/>
            </a:xfrm>
            <a:prstGeom prst="can">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smtClean="0">
                  <a:solidFill>
                    <a:schemeClr val="tx1"/>
                  </a:solidFill>
                </a:rPr>
                <a:t>D = 3.0 </a:t>
              </a:r>
              <a:r>
                <a:rPr lang="en-US" sz="4000" b="1" dirty="0" err="1" smtClean="0">
                  <a:solidFill>
                    <a:schemeClr val="tx1"/>
                  </a:solidFill>
                </a:rPr>
                <a:t>g/mL</a:t>
              </a:r>
              <a:endParaRPr lang="en-US" sz="4000" b="1" dirty="0">
                <a:solidFill>
                  <a:schemeClr val="tx1"/>
                </a:solidFill>
              </a:endParaRPr>
            </a:p>
          </p:txBody>
        </p:sp>
        <p:sp>
          <p:nvSpPr>
            <p:cNvPr id="7" name="Can 6"/>
            <p:cNvSpPr/>
            <p:nvPr/>
          </p:nvSpPr>
          <p:spPr>
            <a:xfrm>
              <a:off x="1066800" y="4533900"/>
              <a:ext cx="2971800" cy="1295400"/>
            </a:xfrm>
            <a:prstGeom prst="can">
              <a:avLst/>
            </a:prstGeom>
            <a:solidFill>
              <a:srgbClr val="008000"/>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smtClean="0">
                  <a:solidFill>
                    <a:schemeClr val="tx1"/>
                  </a:solidFill>
                </a:rPr>
                <a:t>D = 2.7 </a:t>
              </a:r>
              <a:r>
                <a:rPr lang="en-US" sz="4000" b="1" dirty="0" err="1" smtClean="0">
                  <a:solidFill>
                    <a:schemeClr val="tx1"/>
                  </a:solidFill>
                </a:rPr>
                <a:t>g/mL</a:t>
              </a:r>
              <a:endParaRPr lang="en-US" sz="4000" b="1" dirty="0">
                <a:solidFill>
                  <a:schemeClr val="tx1"/>
                </a:solidFill>
              </a:endParaRPr>
            </a:p>
          </p:txBody>
        </p:sp>
        <p:sp>
          <p:nvSpPr>
            <p:cNvPr id="9" name="Can 8"/>
            <p:cNvSpPr/>
            <p:nvPr/>
          </p:nvSpPr>
          <p:spPr>
            <a:xfrm>
              <a:off x="1066800" y="3619500"/>
              <a:ext cx="2971800" cy="1295400"/>
            </a:xfrm>
            <a:prstGeom prst="can">
              <a:avLst/>
            </a:prstGeom>
            <a:solidFill>
              <a:srgbClr val="FF6600"/>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smtClean="0">
                  <a:solidFill>
                    <a:schemeClr val="tx1"/>
                  </a:solidFill>
                </a:rPr>
                <a:t>D = 1.4 </a:t>
              </a:r>
              <a:r>
                <a:rPr lang="en-US" sz="4000" b="1" dirty="0" err="1" smtClean="0">
                  <a:solidFill>
                    <a:schemeClr val="tx1"/>
                  </a:solidFill>
                </a:rPr>
                <a:t>g/mL</a:t>
              </a:r>
              <a:endParaRPr lang="en-US" sz="4000" b="1" dirty="0">
                <a:solidFill>
                  <a:schemeClr val="tx1"/>
                </a:solidFill>
              </a:endParaRPr>
            </a:p>
          </p:txBody>
        </p:sp>
        <p:sp>
          <p:nvSpPr>
            <p:cNvPr id="10" name="Can 9"/>
            <p:cNvSpPr/>
            <p:nvPr/>
          </p:nvSpPr>
          <p:spPr>
            <a:xfrm>
              <a:off x="1066800" y="2750135"/>
              <a:ext cx="2971800" cy="1295400"/>
            </a:xfrm>
            <a:prstGeom prst="can">
              <a:avLst/>
            </a:prstGeom>
            <a:solidFill>
              <a:srgbClr val="FFFF00"/>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smtClean="0">
                  <a:solidFill>
                    <a:schemeClr val="tx1"/>
                  </a:solidFill>
                </a:rPr>
                <a:t>D = 0.7 </a:t>
              </a:r>
              <a:r>
                <a:rPr lang="en-US" sz="4000" b="1" dirty="0" err="1" smtClean="0">
                  <a:solidFill>
                    <a:schemeClr val="tx1"/>
                  </a:solidFill>
                </a:rPr>
                <a:t>g/mL</a:t>
              </a:r>
              <a:endParaRPr lang="en-US" sz="4000" b="1" dirty="0">
                <a:solidFill>
                  <a:schemeClr val="tx1"/>
                </a:solidFill>
              </a:endParaRPr>
            </a:p>
          </p:txBody>
        </p:sp>
      </p:grpSp>
      <p:sp>
        <p:nvSpPr>
          <p:cNvPr id="13" name="TextBox 12"/>
          <p:cNvSpPr txBox="1"/>
          <p:nvPr/>
        </p:nvSpPr>
        <p:spPr>
          <a:xfrm>
            <a:off x="3429000" y="2828535"/>
            <a:ext cx="5791200" cy="3785652"/>
          </a:xfrm>
          <a:prstGeom prst="rect">
            <a:avLst/>
          </a:prstGeom>
          <a:noFill/>
        </p:spPr>
        <p:txBody>
          <a:bodyPr wrap="square" rtlCol="0">
            <a:spAutoFit/>
          </a:bodyPr>
          <a:lstStyle/>
          <a:p>
            <a:r>
              <a:rPr lang="en-US" sz="4000" dirty="0" smtClean="0">
                <a:solidFill>
                  <a:srgbClr val="000000"/>
                </a:solidFill>
              </a:rPr>
              <a:t>Q: When a solid piece of granite having a density of 2.7 g/cm3 is dropped into the cylinder of liquids.  Which colored layers will it pass through?</a:t>
            </a:r>
            <a:endParaRPr lang="en-US" sz="4000" dirty="0">
              <a:solidFill>
                <a:srgbClr val="000000"/>
              </a:solidFill>
            </a:endParaRPr>
          </a:p>
        </p:txBody>
      </p:sp>
      <p:sp>
        <p:nvSpPr>
          <p:cNvPr id="14" name="Freeform 13"/>
          <p:cNvSpPr/>
          <p:nvPr/>
        </p:nvSpPr>
        <p:spPr>
          <a:xfrm>
            <a:off x="1219200" y="5007755"/>
            <a:ext cx="838200" cy="571500"/>
          </a:xfrm>
          <a:custGeom>
            <a:avLst/>
            <a:gdLst>
              <a:gd name="connsiteX0" fmla="*/ 0 w 1050404"/>
              <a:gd name="connsiteY0" fmla="*/ 564477 h 940795"/>
              <a:gd name="connsiteX1" fmla="*/ 454653 w 1050404"/>
              <a:gd name="connsiteY1" fmla="*/ 0 h 940795"/>
              <a:gd name="connsiteX2" fmla="*/ 1050404 w 1050404"/>
              <a:gd name="connsiteY2" fmla="*/ 454718 h 940795"/>
              <a:gd name="connsiteX3" fmla="*/ 768206 w 1050404"/>
              <a:gd name="connsiteY3" fmla="*/ 940795 h 940795"/>
              <a:gd name="connsiteX4" fmla="*/ 329231 w 1050404"/>
              <a:gd name="connsiteY4" fmla="*/ 642877 h 940795"/>
              <a:gd name="connsiteX5" fmla="*/ 125422 w 1050404"/>
              <a:gd name="connsiteY5" fmla="*/ 783996 h 940795"/>
              <a:gd name="connsiteX6" fmla="*/ 0 w 1050404"/>
              <a:gd name="connsiteY6" fmla="*/ 564477 h 940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0404" h="940795">
                <a:moveTo>
                  <a:pt x="0" y="564477"/>
                </a:moveTo>
                <a:lnTo>
                  <a:pt x="454653" y="0"/>
                </a:lnTo>
                <a:lnTo>
                  <a:pt x="1050404" y="454718"/>
                </a:lnTo>
                <a:lnTo>
                  <a:pt x="768206" y="940795"/>
                </a:lnTo>
                <a:lnTo>
                  <a:pt x="329231" y="642877"/>
                </a:lnTo>
                <a:lnTo>
                  <a:pt x="125422" y="783996"/>
                </a:lnTo>
                <a:lnTo>
                  <a:pt x="0" y="564477"/>
                </a:lnTo>
                <a:close/>
              </a:path>
            </a:pathLst>
          </a:custGeom>
          <a:solidFill>
            <a:srgbClr val="800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3" grpId="0"/>
      <p:bldP spid="14"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rapezoid 3"/>
          <p:cNvSpPr/>
          <p:nvPr/>
        </p:nvSpPr>
        <p:spPr>
          <a:xfrm rot="10800000">
            <a:off x="2133600" y="3429000"/>
            <a:ext cx="4648199" cy="238428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647699" y="292388"/>
            <a:ext cx="8229600" cy="1323439"/>
          </a:xfrm>
          <a:prstGeom prst="rect">
            <a:avLst/>
          </a:prstGeom>
          <a:noFill/>
        </p:spPr>
        <p:txBody>
          <a:bodyPr wrap="square" rtlCol="0">
            <a:spAutoFit/>
          </a:bodyPr>
          <a:lstStyle/>
          <a:p>
            <a:r>
              <a:rPr lang="en-US" sz="4000" dirty="0" smtClean="0"/>
              <a:t>What will happen to the blocks when placed in water? </a:t>
            </a:r>
            <a:endParaRPr lang="en-US" sz="4000" dirty="0"/>
          </a:p>
        </p:txBody>
      </p:sp>
      <p:grpSp>
        <p:nvGrpSpPr>
          <p:cNvPr id="10" name="Group 9"/>
          <p:cNvGrpSpPr/>
          <p:nvPr/>
        </p:nvGrpSpPr>
        <p:grpSpPr>
          <a:xfrm>
            <a:off x="876300" y="5213628"/>
            <a:ext cx="990600" cy="936486"/>
            <a:chOff x="1066800" y="2133600"/>
            <a:chExt cx="990600" cy="936486"/>
          </a:xfrm>
        </p:grpSpPr>
        <p:sp>
          <p:nvSpPr>
            <p:cNvPr id="6" name="Cube 5"/>
            <p:cNvSpPr/>
            <p:nvPr/>
          </p:nvSpPr>
          <p:spPr>
            <a:xfrm>
              <a:off x="1066800" y="2133600"/>
              <a:ext cx="990600" cy="914400"/>
            </a:xfrm>
            <a:prstGeom prst="cube">
              <a:avLst/>
            </a:prstGeom>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066800" y="2362200"/>
              <a:ext cx="762000" cy="707886"/>
            </a:xfrm>
            <a:prstGeom prst="rect">
              <a:avLst/>
            </a:prstGeom>
            <a:noFill/>
            <a:ln>
              <a:solidFill>
                <a:srgbClr val="000000"/>
              </a:solidFill>
            </a:ln>
          </p:spPr>
          <p:txBody>
            <a:bodyPr wrap="square" rtlCol="0">
              <a:spAutoFit/>
            </a:bodyPr>
            <a:lstStyle/>
            <a:p>
              <a:pPr algn="ctr"/>
              <a:r>
                <a:rPr lang="en-US" sz="4000" dirty="0" smtClean="0"/>
                <a:t>A</a:t>
              </a:r>
              <a:endParaRPr lang="en-US" sz="4000" dirty="0"/>
            </a:p>
          </p:txBody>
        </p:sp>
      </p:grpSp>
      <p:grpSp>
        <p:nvGrpSpPr>
          <p:cNvPr id="11" name="Group 10"/>
          <p:cNvGrpSpPr/>
          <p:nvPr/>
        </p:nvGrpSpPr>
        <p:grpSpPr>
          <a:xfrm>
            <a:off x="647700" y="3367715"/>
            <a:ext cx="990600" cy="936486"/>
            <a:chOff x="1066800" y="2133600"/>
            <a:chExt cx="990600" cy="936486"/>
          </a:xfrm>
          <a:solidFill>
            <a:srgbClr val="FF0000"/>
          </a:solidFill>
        </p:grpSpPr>
        <p:sp>
          <p:nvSpPr>
            <p:cNvPr id="12" name="Cube 11"/>
            <p:cNvSpPr/>
            <p:nvPr/>
          </p:nvSpPr>
          <p:spPr>
            <a:xfrm>
              <a:off x="1066800" y="2133600"/>
              <a:ext cx="990600" cy="914400"/>
            </a:xfrm>
            <a:prstGeom prst="cube">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1066800" y="2362200"/>
              <a:ext cx="762000" cy="707886"/>
            </a:xfrm>
            <a:prstGeom prst="rect">
              <a:avLst/>
            </a:prstGeom>
            <a:grpFill/>
            <a:ln>
              <a:solidFill>
                <a:schemeClr val="tx1"/>
              </a:solidFill>
            </a:ln>
          </p:spPr>
          <p:txBody>
            <a:bodyPr wrap="square" rtlCol="0">
              <a:spAutoFit/>
            </a:bodyPr>
            <a:lstStyle/>
            <a:p>
              <a:pPr algn="ctr"/>
              <a:r>
                <a:rPr lang="en-US" sz="4000" dirty="0" smtClean="0"/>
                <a:t>B</a:t>
              </a:r>
              <a:endParaRPr lang="en-US" sz="4000" dirty="0"/>
            </a:p>
          </p:txBody>
        </p:sp>
      </p:grpSp>
      <p:grpSp>
        <p:nvGrpSpPr>
          <p:cNvPr id="14" name="Group 13"/>
          <p:cNvGrpSpPr/>
          <p:nvPr/>
        </p:nvGrpSpPr>
        <p:grpSpPr>
          <a:xfrm>
            <a:off x="7620000" y="3345629"/>
            <a:ext cx="990600" cy="936486"/>
            <a:chOff x="1066800" y="2133600"/>
            <a:chExt cx="990600" cy="936486"/>
          </a:xfrm>
          <a:solidFill>
            <a:srgbClr val="FFFF00"/>
          </a:solidFill>
        </p:grpSpPr>
        <p:sp>
          <p:nvSpPr>
            <p:cNvPr id="15" name="Cube 14"/>
            <p:cNvSpPr/>
            <p:nvPr/>
          </p:nvSpPr>
          <p:spPr>
            <a:xfrm>
              <a:off x="1066800" y="2133600"/>
              <a:ext cx="990600" cy="914400"/>
            </a:xfrm>
            <a:prstGeom prst="cube">
              <a:avLst/>
            </a:prstGeom>
            <a:grp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1066800" y="2362200"/>
              <a:ext cx="762000" cy="707886"/>
            </a:xfrm>
            <a:prstGeom prst="rect">
              <a:avLst/>
            </a:prstGeom>
            <a:grpFill/>
            <a:ln>
              <a:solidFill>
                <a:srgbClr val="000000"/>
              </a:solidFill>
            </a:ln>
          </p:spPr>
          <p:txBody>
            <a:bodyPr wrap="square" rtlCol="0">
              <a:spAutoFit/>
            </a:bodyPr>
            <a:lstStyle/>
            <a:p>
              <a:pPr algn="ctr"/>
              <a:r>
                <a:rPr lang="en-US" sz="4000" dirty="0" smtClean="0"/>
                <a:t>C</a:t>
              </a:r>
              <a:endParaRPr lang="en-US" sz="4000" dirty="0"/>
            </a:p>
          </p:txBody>
        </p:sp>
      </p:grpSp>
      <p:grpSp>
        <p:nvGrpSpPr>
          <p:cNvPr id="17" name="Group 16"/>
          <p:cNvGrpSpPr/>
          <p:nvPr/>
        </p:nvGrpSpPr>
        <p:grpSpPr>
          <a:xfrm>
            <a:off x="7620000" y="5191542"/>
            <a:ext cx="990600" cy="936486"/>
            <a:chOff x="1066800" y="2133600"/>
            <a:chExt cx="990600" cy="936486"/>
          </a:xfrm>
          <a:solidFill>
            <a:srgbClr val="008000"/>
          </a:solidFill>
        </p:grpSpPr>
        <p:sp>
          <p:nvSpPr>
            <p:cNvPr id="18" name="Cube 17"/>
            <p:cNvSpPr/>
            <p:nvPr/>
          </p:nvSpPr>
          <p:spPr>
            <a:xfrm>
              <a:off x="1066800" y="2133600"/>
              <a:ext cx="990600" cy="914400"/>
            </a:xfrm>
            <a:prstGeom prst="cube">
              <a:avLst/>
            </a:prstGeom>
            <a:grp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1066800" y="2362200"/>
              <a:ext cx="762000" cy="707886"/>
            </a:xfrm>
            <a:prstGeom prst="rect">
              <a:avLst/>
            </a:prstGeom>
            <a:grpFill/>
            <a:ln>
              <a:solidFill>
                <a:srgbClr val="000000"/>
              </a:solidFill>
            </a:ln>
          </p:spPr>
          <p:txBody>
            <a:bodyPr wrap="square" rtlCol="0">
              <a:spAutoFit/>
            </a:bodyPr>
            <a:lstStyle/>
            <a:p>
              <a:pPr algn="ctr"/>
              <a:r>
                <a:rPr lang="en-US" sz="4000" dirty="0" smtClean="0"/>
                <a:t>D</a:t>
              </a:r>
              <a:endParaRPr lang="en-US" sz="4000" dirty="0"/>
            </a:p>
          </p:txBody>
        </p:sp>
      </p:grpSp>
      <p:sp>
        <p:nvSpPr>
          <p:cNvPr id="20" name="TextBox 19"/>
          <p:cNvSpPr txBox="1"/>
          <p:nvPr/>
        </p:nvSpPr>
        <p:spPr>
          <a:xfrm>
            <a:off x="228600" y="6150114"/>
            <a:ext cx="4038600" cy="707886"/>
          </a:xfrm>
          <a:prstGeom prst="rect">
            <a:avLst/>
          </a:prstGeom>
          <a:noFill/>
        </p:spPr>
        <p:txBody>
          <a:bodyPr wrap="square" rtlCol="0">
            <a:spAutoFit/>
          </a:bodyPr>
          <a:lstStyle/>
          <a:p>
            <a:r>
              <a:rPr lang="en-US" sz="4000" dirty="0" smtClean="0"/>
              <a:t>Block A = 2g/cm</a:t>
            </a:r>
            <a:r>
              <a:rPr lang="en-US" sz="4000" baseline="30000" dirty="0" smtClean="0"/>
              <a:t>3</a:t>
            </a:r>
            <a:r>
              <a:rPr lang="en-US" sz="4000" dirty="0" smtClean="0"/>
              <a:t> </a:t>
            </a:r>
            <a:endParaRPr lang="en-US" sz="4000" dirty="0"/>
          </a:p>
        </p:txBody>
      </p:sp>
      <p:sp>
        <p:nvSpPr>
          <p:cNvPr id="21" name="TextBox 20"/>
          <p:cNvSpPr txBox="1"/>
          <p:nvPr/>
        </p:nvSpPr>
        <p:spPr>
          <a:xfrm>
            <a:off x="228600" y="1903901"/>
            <a:ext cx="4038600" cy="707886"/>
          </a:xfrm>
          <a:prstGeom prst="rect">
            <a:avLst/>
          </a:prstGeom>
          <a:noFill/>
        </p:spPr>
        <p:txBody>
          <a:bodyPr wrap="square" rtlCol="0">
            <a:spAutoFit/>
          </a:bodyPr>
          <a:lstStyle/>
          <a:p>
            <a:r>
              <a:rPr lang="en-US" sz="4000" dirty="0" smtClean="0"/>
              <a:t>Block B = 0.5g/cm</a:t>
            </a:r>
            <a:r>
              <a:rPr lang="en-US" sz="4000" baseline="30000" dirty="0" smtClean="0"/>
              <a:t>3</a:t>
            </a:r>
            <a:r>
              <a:rPr lang="en-US" sz="4000" dirty="0" smtClean="0"/>
              <a:t> </a:t>
            </a:r>
            <a:endParaRPr lang="en-US" sz="4000" dirty="0"/>
          </a:p>
        </p:txBody>
      </p:sp>
      <p:sp>
        <p:nvSpPr>
          <p:cNvPr id="22" name="TextBox 21"/>
          <p:cNvSpPr txBox="1"/>
          <p:nvPr/>
        </p:nvSpPr>
        <p:spPr>
          <a:xfrm>
            <a:off x="5029199" y="1903901"/>
            <a:ext cx="4038600" cy="707886"/>
          </a:xfrm>
          <a:prstGeom prst="rect">
            <a:avLst/>
          </a:prstGeom>
          <a:noFill/>
        </p:spPr>
        <p:txBody>
          <a:bodyPr wrap="square" rtlCol="0">
            <a:spAutoFit/>
          </a:bodyPr>
          <a:lstStyle/>
          <a:p>
            <a:r>
              <a:rPr lang="en-US" sz="4000" dirty="0" smtClean="0"/>
              <a:t>Block C = 1g/cm</a:t>
            </a:r>
            <a:r>
              <a:rPr lang="en-US" sz="4000" baseline="30000" dirty="0" smtClean="0"/>
              <a:t>3</a:t>
            </a:r>
            <a:r>
              <a:rPr lang="en-US" sz="4000" dirty="0" smtClean="0"/>
              <a:t> </a:t>
            </a:r>
            <a:endParaRPr lang="en-US" sz="4000" dirty="0"/>
          </a:p>
        </p:txBody>
      </p:sp>
      <p:sp>
        <p:nvSpPr>
          <p:cNvPr id="23" name="TextBox 22"/>
          <p:cNvSpPr txBox="1"/>
          <p:nvPr/>
        </p:nvSpPr>
        <p:spPr>
          <a:xfrm>
            <a:off x="4762499" y="6150114"/>
            <a:ext cx="4305300" cy="707886"/>
          </a:xfrm>
          <a:prstGeom prst="rect">
            <a:avLst/>
          </a:prstGeom>
          <a:noFill/>
        </p:spPr>
        <p:txBody>
          <a:bodyPr wrap="square" rtlCol="0">
            <a:spAutoFit/>
          </a:bodyPr>
          <a:lstStyle/>
          <a:p>
            <a:r>
              <a:rPr lang="en-US" sz="4000" dirty="0" smtClean="0"/>
              <a:t>Block D = 0.3g/cm</a:t>
            </a:r>
            <a:r>
              <a:rPr lang="en-US" sz="4000" baseline="30000" dirty="0" smtClean="0"/>
              <a:t>3</a:t>
            </a:r>
            <a:r>
              <a:rPr lang="en-US" sz="4000" dirty="0" smtClean="0"/>
              <a:t> </a:t>
            </a:r>
            <a:endParaRPr lang="en-US" sz="4000" dirty="0"/>
          </a:p>
        </p:txBody>
      </p:sp>
      <p:sp>
        <p:nvSpPr>
          <p:cNvPr id="24" name="Curved Down Arrow 23"/>
          <p:cNvSpPr/>
          <p:nvPr/>
        </p:nvSpPr>
        <p:spPr>
          <a:xfrm>
            <a:off x="1409700" y="4495801"/>
            <a:ext cx="2286000" cy="706784"/>
          </a:xfrm>
          <a:prstGeom prst="curvedDownArrow">
            <a:avLst>
              <a:gd name="adj1" fmla="val 25000"/>
              <a:gd name="adj2" fmla="val 56507"/>
              <a:gd name="adj3" fmla="val 4247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7" name="Curved Down Arrow 26"/>
          <p:cNvSpPr/>
          <p:nvPr/>
        </p:nvSpPr>
        <p:spPr>
          <a:xfrm>
            <a:off x="1143000" y="2660931"/>
            <a:ext cx="2286000" cy="706784"/>
          </a:xfrm>
          <a:prstGeom prst="curvedDownArrow">
            <a:avLst>
              <a:gd name="adj1" fmla="val 25000"/>
              <a:gd name="adj2" fmla="val 56507"/>
              <a:gd name="adj3" fmla="val 4247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9" name="Curved Up Arrow 28"/>
          <p:cNvSpPr/>
          <p:nvPr/>
        </p:nvSpPr>
        <p:spPr>
          <a:xfrm rot="10800000">
            <a:off x="5867400" y="2611786"/>
            <a:ext cx="2362200" cy="733841"/>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0" name="Curved Up Arrow 29"/>
          <p:cNvSpPr/>
          <p:nvPr/>
        </p:nvSpPr>
        <p:spPr>
          <a:xfrm rot="10800000">
            <a:off x="5562600" y="4495801"/>
            <a:ext cx="2667000" cy="717827"/>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1" name="TextBox 30"/>
          <p:cNvSpPr txBox="1"/>
          <p:nvPr/>
        </p:nvSpPr>
        <p:spPr>
          <a:xfrm>
            <a:off x="3429000" y="3886200"/>
            <a:ext cx="2133599" cy="707886"/>
          </a:xfrm>
          <a:prstGeom prst="rect">
            <a:avLst/>
          </a:prstGeom>
          <a:noFill/>
        </p:spPr>
        <p:txBody>
          <a:bodyPr wrap="square" rtlCol="0">
            <a:spAutoFit/>
          </a:bodyPr>
          <a:lstStyle/>
          <a:p>
            <a:pPr algn="ctr"/>
            <a:r>
              <a:rPr lang="en-US" sz="4000" dirty="0" smtClean="0"/>
              <a:t>Water</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1"/>
      <p:bldP spid="20" grpId="0"/>
      <p:bldP spid="21" grpId="0"/>
      <p:bldP spid="22" grpId="0"/>
      <p:bldP spid="23" grpId="0"/>
      <p:bldP spid="24" grpId="0" animBg="1"/>
      <p:bldP spid="27" grpId="0" animBg="1"/>
      <p:bldP spid="29" grpId="0" animBg="1"/>
      <p:bldP spid="30" grpId="0" animBg="1"/>
      <p:bldP spid="31"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rapezoid 3"/>
          <p:cNvSpPr/>
          <p:nvPr/>
        </p:nvSpPr>
        <p:spPr>
          <a:xfrm rot="10800000">
            <a:off x="2133599" y="4343400"/>
            <a:ext cx="4648199" cy="238428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 name="Group 4"/>
          <p:cNvGrpSpPr/>
          <p:nvPr/>
        </p:nvGrpSpPr>
        <p:grpSpPr>
          <a:xfrm>
            <a:off x="2933699" y="5791199"/>
            <a:ext cx="990600" cy="936486"/>
            <a:chOff x="1066800" y="2133600"/>
            <a:chExt cx="990600" cy="936486"/>
          </a:xfrm>
        </p:grpSpPr>
        <p:sp>
          <p:nvSpPr>
            <p:cNvPr id="6" name="Cube 5"/>
            <p:cNvSpPr/>
            <p:nvPr/>
          </p:nvSpPr>
          <p:spPr>
            <a:xfrm>
              <a:off x="1066800" y="2133600"/>
              <a:ext cx="990600" cy="914400"/>
            </a:xfrm>
            <a:prstGeom prst="cube">
              <a:avLst/>
            </a:prstGeom>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066800" y="2362200"/>
              <a:ext cx="762000" cy="707886"/>
            </a:xfrm>
            <a:prstGeom prst="rect">
              <a:avLst/>
            </a:prstGeom>
            <a:noFill/>
            <a:ln>
              <a:solidFill>
                <a:srgbClr val="000000"/>
              </a:solidFill>
            </a:ln>
          </p:spPr>
          <p:txBody>
            <a:bodyPr wrap="square" rtlCol="0">
              <a:spAutoFit/>
            </a:bodyPr>
            <a:lstStyle/>
            <a:p>
              <a:pPr algn="ctr"/>
              <a:r>
                <a:rPr lang="en-US" sz="4000" dirty="0" smtClean="0"/>
                <a:t>A</a:t>
              </a:r>
              <a:endParaRPr lang="en-US" sz="4000" dirty="0"/>
            </a:p>
          </p:txBody>
        </p:sp>
      </p:grpSp>
      <p:grpSp>
        <p:nvGrpSpPr>
          <p:cNvPr id="8" name="Group 7"/>
          <p:cNvGrpSpPr/>
          <p:nvPr/>
        </p:nvGrpSpPr>
        <p:grpSpPr>
          <a:xfrm>
            <a:off x="2705099" y="3952946"/>
            <a:ext cx="990600" cy="936486"/>
            <a:chOff x="1066800" y="2133600"/>
            <a:chExt cx="990600" cy="936486"/>
          </a:xfrm>
          <a:solidFill>
            <a:srgbClr val="FF0000"/>
          </a:solidFill>
        </p:grpSpPr>
        <p:sp>
          <p:nvSpPr>
            <p:cNvPr id="9" name="Cube 8"/>
            <p:cNvSpPr/>
            <p:nvPr/>
          </p:nvSpPr>
          <p:spPr>
            <a:xfrm>
              <a:off x="1066800" y="2133600"/>
              <a:ext cx="990600" cy="914400"/>
            </a:xfrm>
            <a:prstGeom prst="cube">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1066800" y="2362200"/>
              <a:ext cx="762000" cy="707886"/>
            </a:xfrm>
            <a:prstGeom prst="rect">
              <a:avLst/>
            </a:prstGeom>
            <a:grpFill/>
            <a:ln>
              <a:solidFill>
                <a:schemeClr val="tx1"/>
              </a:solidFill>
            </a:ln>
          </p:spPr>
          <p:txBody>
            <a:bodyPr wrap="square" rtlCol="0">
              <a:spAutoFit/>
            </a:bodyPr>
            <a:lstStyle/>
            <a:p>
              <a:pPr algn="ctr"/>
              <a:r>
                <a:rPr lang="en-US" sz="4000" dirty="0" smtClean="0"/>
                <a:t>B</a:t>
              </a:r>
              <a:endParaRPr lang="en-US" sz="4000" dirty="0"/>
            </a:p>
          </p:txBody>
        </p:sp>
      </p:grpSp>
      <p:grpSp>
        <p:nvGrpSpPr>
          <p:cNvPr id="11" name="Group 10"/>
          <p:cNvGrpSpPr/>
          <p:nvPr/>
        </p:nvGrpSpPr>
        <p:grpSpPr>
          <a:xfrm>
            <a:off x="4800599" y="5083313"/>
            <a:ext cx="990600" cy="936486"/>
            <a:chOff x="1066800" y="2133600"/>
            <a:chExt cx="990600" cy="936486"/>
          </a:xfrm>
          <a:solidFill>
            <a:srgbClr val="FFFF00"/>
          </a:solidFill>
        </p:grpSpPr>
        <p:sp>
          <p:nvSpPr>
            <p:cNvPr id="12" name="Cube 11"/>
            <p:cNvSpPr/>
            <p:nvPr/>
          </p:nvSpPr>
          <p:spPr>
            <a:xfrm>
              <a:off x="1066800" y="2133600"/>
              <a:ext cx="990600" cy="914400"/>
            </a:xfrm>
            <a:prstGeom prst="cube">
              <a:avLst/>
            </a:prstGeom>
            <a:grp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1066800" y="2362200"/>
              <a:ext cx="762000" cy="707886"/>
            </a:xfrm>
            <a:prstGeom prst="rect">
              <a:avLst/>
            </a:prstGeom>
            <a:grpFill/>
            <a:ln>
              <a:solidFill>
                <a:srgbClr val="000000"/>
              </a:solidFill>
            </a:ln>
          </p:spPr>
          <p:txBody>
            <a:bodyPr wrap="square" rtlCol="0">
              <a:spAutoFit/>
            </a:bodyPr>
            <a:lstStyle/>
            <a:p>
              <a:pPr algn="ctr"/>
              <a:r>
                <a:rPr lang="en-US" sz="4000" dirty="0" smtClean="0"/>
                <a:t>C</a:t>
              </a:r>
              <a:endParaRPr lang="en-US" sz="4000" dirty="0"/>
            </a:p>
          </p:txBody>
        </p:sp>
      </p:grpSp>
      <p:grpSp>
        <p:nvGrpSpPr>
          <p:cNvPr id="14" name="Group 13"/>
          <p:cNvGrpSpPr/>
          <p:nvPr/>
        </p:nvGrpSpPr>
        <p:grpSpPr>
          <a:xfrm>
            <a:off x="5562599" y="3673087"/>
            <a:ext cx="990600" cy="936486"/>
            <a:chOff x="1066800" y="2133600"/>
            <a:chExt cx="990600" cy="936486"/>
          </a:xfrm>
          <a:solidFill>
            <a:srgbClr val="008000"/>
          </a:solidFill>
        </p:grpSpPr>
        <p:sp>
          <p:nvSpPr>
            <p:cNvPr id="15" name="Cube 14"/>
            <p:cNvSpPr/>
            <p:nvPr/>
          </p:nvSpPr>
          <p:spPr>
            <a:xfrm>
              <a:off x="1066800" y="2133600"/>
              <a:ext cx="990600" cy="914400"/>
            </a:xfrm>
            <a:prstGeom prst="cube">
              <a:avLst/>
            </a:prstGeom>
            <a:grp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1066800" y="2362200"/>
              <a:ext cx="762000" cy="707886"/>
            </a:xfrm>
            <a:prstGeom prst="rect">
              <a:avLst/>
            </a:prstGeom>
            <a:grpFill/>
            <a:ln>
              <a:solidFill>
                <a:srgbClr val="000000"/>
              </a:solidFill>
            </a:ln>
          </p:spPr>
          <p:txBody>
            <a:bodyPr wrap="square" rtlCol="0">
              <a:spAutoFit/>
            </a:bodyPr>
            <a:lstStyle/>
            <a:p>
              <a:pPr algn="ctr"/>
              <a:r>
                <a:rPr lang="en-US" sz="4000" dirty="0" smtClean="0"/>
                <a:t>D</a:t>
              </a:r>
              <a:endParaRPr lang="en-US" sz="4000" dirty="0"/>
            </a:p>
          </p:txBody>
        </p:sp>
      </p:grpSp>
      <p:sp>
        <p:nvSpPr>
          <p:cNvPr id="22" name="TextBox 21"/>
          <p:cNvSpPr txBox="1"/>
          <p:nvPr/>
        </p:nvSpPr>
        <p:spPr>
          <a:xfrm>
            <a:off x="304798" y="228600"/>
            <a:ext cx="8305801" cy="553998"/>
          </a:xfrm>
          <a:prstGeom prst="rect">
            <a:avLst/>
          </a:prstGeom>
          <a:noFill/>
        </p:spPr>
        <p:txBody>
          <a:bodyPr wrap="square" rtlCol="0">
            <a:spAutoFit/>
          </a:bodyPr>
          <a:lstStyle/>
          <a:p>
            <a:r>
              <a:rPr lang="en-US" sz="3000" b="1" dirty="0" smtClean="0"/>
              <a:t>Block A</a:t>
            </a:r>
            <a:r>
              <a:rPr lang="en-US" sz="3000" dirty="0" smtClean="0"/>
              <a:t>: Sink to bottom</a:t>
            </a:r>
            <a:endParaRPr lang="en-US" sz="3000" dirty="0"/>
          </a:p>
        </p:txBody>
      </p:sp>
      <p:sp>
        <p:nvSpPr>
          <p:cNvPr id="23" name="TextBox 22"/>
          <p:cNvSpPr txBox="1"/>
          <p:nvPr/>
        </p:nvSpPr>
        <p:spPr>
          <a:xfrm>
            <a:off x="304798" y="782598"/>
            <a:ext cx="8839201" cy="553998"/>
          </a:xfrm>
          <a:prstGeom prst="rect">
            <a:avLst/>
          </a:prstGeom>
          <a:noFill/>
        </p:spPr>
        <p:txBody>
          <a:bodyPr wrap="square" rtlCol="0">
            <a:spAutoFit/>
          </a:bodyPr>
          <a:lstStyle/>
          <a:p>
            <a:r>
              <a:rPr lang="en-US" sz="3000" b="1" dirty="0" smtClean="0"/>
              <a:t>Block B</a:t>
            </a:r>
            <a:r>
              <a:rPr lang="en-US" sz="3000" dirty="0" smtClean="0"/>
              <a:t>: Float on top, </a:t>
            </a:r>
            <a:r>
              <a:rPr lang="en-US" sz="3000" i="1" dirty="0" smtClean="0"/>
              <a:t>half </a:t>
            </a:r>
            <a:r>
              <a:rPr lang="en-US" sz="3000" dirty="0" smtClean="0"/>
              <a:t>the block is above the water </a:t>
            </a:r>
            <a:endParaRPr lang="en-US" sz="3000" dirty="0"/>
          </a:p>
        </p:txBody>
      </p:sp>
      <p:sp>
        <p:nvSpPr>
          <p:cNvPr id="24" name="TextBox 23"/>
          <p:cNvSpPr txBox="1"/>
          <p:nvPr/>
        </p:nvSpPr>
        <p:spPr>
          <a:xfrm>
            <a:off x="304798" y="1295400"/>
            <a:ext cx="8077202" cy="553998"/>
          </a:xfrm>
          <a:prstGeom prst="rect">
            <a:avLst/>
          </a:prstGeom>
          <a:noFill/>
        </p:spPr>
        <p:txBody>
          <a:bodyPr wrap="square" rtlCol="0">
            <a:spAutoFit/>
          </a:bodyPr>
          <a:lstStyle/>
          <a:p>
            <a:r>
              <a:rPr lang="en-US" sz="3000" b="1" dirty="0" smtClean="0"/>
              <a:t>Block C</a:t>
            </a:r>
            <a:r>
              <a:rPr lang="en-US" sz="3000" dirty="0" smtClean="0"/>
              <a:t>: Suspended in water</a:t>
            </a:r>
            <a:endParaRPr lang="en-US" sz="3000" dirty="0"/>
          </a:p>
        </p:txBody>
      </p:sp>
      <p:sp>
        <p:nvSpPr>
          <p:cNvPr id="25" name="TextBox 24"/>
          <p:cNvSpPr txBox="1"/>
          <p:nvPr/>
        </p:nvSpPr>
        <p:spPr>
          <a:xfrm>
            <a:off x="304798" y="1849398"/>
            <a:ext cx="8839201" cy="553998"/>
          </a:xfrm>
          <a:prstGeom prst="rect">
            <a:avLst/>
          </a:prstGeom>
          <a:noFill/>
        </p:spPr>
        <p:txBody>
          <a:bodyPr wrap="square" rtlCol="0">
            <a:spAutoFit/>
          </a:bodyPr>
          <a:lstStyle/>
          <a:p>
            <a:r>
              <a:rPr lang="en-US" sz="3000" b="1" dirty="0" smtClean="0"/>
              <a:t>Block D</a:t>
            </a:r>
            <a:r>
              <a:rPr lang="en-US" sz="3000" dirty="0" smtClean="0"/>
              <a:t>: Float on top, </a:t>
            </a:r>
            <a:r>
              <a:rPr lang="en-US" sz="3000" i="1" dirty="0" smtClean="0"/>
              <a:t>most </a:t>
            </a:r>
            <a:r>
              <a:rPr lang="en-US" sz="3000" dirty="0" smtClean="0"/>
              <a:t>of block is above the water</a:t>
            </a:r>
            <a:endParaRPr lang="en-US" sz="3000" dirty="0"/>
          </a:p>
        </p:txBody>
      </p:sp>
      <p:sp>
        <p:nvSpPr>
          <p:cNvPr id="19" name="TextBox 18"/>
          <p:cNvSpPr txBox="1"/>
          <p:nvPr/>
        </p:nvSpPr>
        <p:spPr>
          <a:xfrm>
            <a:off x="380999" y="2646402"/>
            <a:ext cx="8534402" cy="553998"/>
          </a:xfrm>
          <a:prstGeom prst="rect">
            <a:avLst/>
          </a:prstGeom>
          <a:noFill/>
        </p:spPr>
        <p:txBody>
          <a:bodyPr wrap="square" rtlCol="0">
            <a:spAutoFit/>
          </a:bodyPr>
          <a:lstStyle/>
          <a:p>
            <a:pPr algn="ctr"/>
            <a:r>
              <a:rPr lang="en-US" sz="3000" dirty="0" smtClean="0"/>
              <a:t>Q: Which block can represent an ice cube?  Why?</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2" grpId="0"/>
      <p:bldP spid="23" grpId="0"/>
      <p:bldP spid="24" grpId="0"/>
      <p:bldP spid="25" grpId="0"/>
      <p:bldP spid="19" grpId="0"/>
      <p:bldP spid="19" grpId="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57200" y="152400"/>
            <a:ext cx="8229600" cy="707886"/>
          </a:xfrm>
          <a:prstGeom prst="rect">
            <a:avLst/>
          </a:prstGeom>
          <a:noFill/>
        </p:spPr>
        <p:txBody>
          <a:bodyPr wrap="square" rtlCol="0">
            <a:spAutoFit/>
          </a:bodyPr>
          <a:lstStyle/>
          <a:p>
            <a:pPr algn="ctr"/>
            <a:r>
              <a:rPr lang="en-US" sz="4000" u="sng" dirty="0" smtClean="0"/>
              <a:t>Summary</a:t>
            </a:r>
            <a:endParaRPr lang="en-US" sz="4000" u="sng" dirty="0"/>
          </a:p>
        </p:txBody>
      </p:sp>
      <p:sp>
        <p:nvSpPr>
          <p:cNvPr id="5" name="TextBox 4"/>
          <p:cNvSpPr txBox="1"/>
          <p:nvPr/>
        </p:nvSpPr>
        <p:spPr>
          <a:xfrm>
            <a:off x="228600" y="843409"/>
            <a:ext cx="8229600" cy="707886"/>
          </a:xfrm>
          <a:prstGeom prst="rect">
            <a:avLst/>
          </a:prstGeom>
          <a:noFill/>
        </p:spPr>
        <p:txBody>
          <a:bodyPr wrap="square" rtlCol="0">
            <a:spAutoFit/>
          </a:bodyPr>
          <a:lstStyle/>
          <a:p>
            <a:pPr marL="742950" indent="-742950">
              <a:buFont typeface="+mj-lt"/>
              <a:buAutoNum type="arabicPeriod"/>
            </a:pPr>
            <a:r>
              <a:rPr lang="en-US" sz="4000" dirty="0" smtClean="0"/>
              <a:t>What is the definition of density?</a:t>
            </a:r>
            <a:endParaRPr lang="en-US" sz="4000" dirty="0"/>
          </a:p>
        </p:txBody>
      </p:sp>
      <p:sp>
        <p:nvSpPr>
          <p:cNvPr id="6" name="TextBox 5"/>
          <p:cNvSpPr txBox="1"/>
          <p:nvPr/>
        </p:nvSpPr>
        <p:spPr>
          <a:xfrm>
            <a:off x="228600" y="1703695"/>
            <a:ext cx="8229600" cy="1323439"/>
          </a:xfrm>
          <a:prstGeom prst="rect">
            <a:avLst/>
          </a:prstGeom>
          <a:noFill/>
        </p:spPr>
        <p:txBody>
          <a:bodyPr wrap="square" rtlCol="0">
            <a:spAutoFit/>
          </a:bodyPr>
          <a:lstStyle/>
          <a:p>
            <a:pPr marL="742950" indent="-742950">
              <a:buFont typeface="+mj-lt"/>
              <a:buAutoNum type="arabicPeriod" startAt="2"/>
            </a:pPr>
            <a:r>
              <a:rPr lang="en-US" sz="4000" dirty="0" smtClean="0"/>
              <a:t>What is the equation for density?  Where can you find this equation?</a:t>
            </a:r>
            <a:endParaRPr lang="en-US" sz="4000" dirty="0"/>
          </a:p>
        </p:txBody>
      </p:sp>
      <p:sp>
        <p:nvSpPr>
          <p:cNvPr id="7" name="TextBox 6"/>
          <p:cNvSpPr txBox="1"/>
          <p:nvPr/>
        </p:nvSpPr>
        <p:spPr>
          <a:xfrm>
            <a:off x="228600" y="3179534"/>
            <a:ext cx="8229600" cy="1323439"/>
          </a:xfrm>
          <a:prstGeom prst="rect">
            <a:avLst/>
          </a:prstGeom>
          <a:noFill/>
        </p:spPr>
        <p:txBody>
          <a:bodyPr wrap="square" rtlCol="0">
            <a:spAutoFit/>
          </a:bodyPr>
          <a:lstStyle/>
          <a:p>
            <a:pPr marL="742950" indent="-742950">
              <a:buFont typeface="+mj-lt"/>
              <a:buAutoNum type="arabicPeriod" startAt="3"/>
            </a:pPr>
            <a:r>
              <a:rPr lang="en-US" sz="4000" dirty="0" smtClean="0"/>
              <a:t>Of the three phases of matter, which is the densest?</a:t>
            </a:r>
            <a:endParaRPr lang="en-US" sz="4000" dirty="0"/>
          </a:p>
        </p:txBody>
      </p:sp>
      <p:sp>
        <p:nvSpPr>
          <p:cNvPr id="8" name="TextBox 7"/>
          <p:cNvSpPr txBox="1"/>
          <p:nvPr/>
        </p:nvSpPr>
        <p:spPr>
          <a:xfrm>
            <a:off x="228600" y="4655373"/>
            <a:ext cx="8229600" cy="1323439"/>
          </a:xfrm>
          <a:prstGeom prst="rect">
            <a:avLst/>
          </a:prstGeom>
          <a:noFill/>
        </p:spPr>
        <p:txBody>
          <a:bodyPr wrap="square" rtlCol="0">
            <a:spAutoFit/>
          </a:bodyPr>
          <a:lstStyle/>
          <a:p>
            <a:pPr marL="742950" indent="-742950">
              <a:buFont typeface="+mj-lt"/>
              <a:buAutoNum type="arabicPeriod" startAt="4"/>
            </a:pPr>
            <a:r>
              <a:rPr lang="en-US" sz="4000" dirty="0" smtClean="0"/>
              <a:t>Of the three phases of matter for water, which is the densest?  Why?</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477</TotalTime>
  <Words>502</Words>
  <Application>Microsoft Macintosh PowerPoint</Application>
  <PresentationFormat>On-screen Show (4:3)</PresentationFormat>
  <Paragraphs>54</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Jason Rankin</dc:creator>
  <cp:lastModifiedBy>Jason Rankin</cp:lastModifiedBy>
  <cp:revision>16</cp:revision>
  <cp:lastPrinted>2008-09-12T00:51:39Z</cp:lastPrinted>
  <dcterms:created xsi:type="dcterms:W3CDTF">2008-10-26T19:22:41Z</dcterms:created>
  <dcterms:modified xsi:type="dcterms:W3CDTF">2008-10-26T19:25:29Z</dcterms:modified>
</cp:coreProperties>
</file>