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Default Extension="gif" ContentType="image/gif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2.xml" ContentType="application/vnd.openxmlformats-officedocument.theme+xml"/>
  <Default Extension="wmf" ContentType="image/x-wmf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2.xml" ContentType="application/vnd.openxmlformats-officedocument.presentationml.slide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slideLayouts/slideLayout8.xml" ContentType="application/vnd.openxmlformats-officedocument.presentationml.slideLayout+xml"/>
  <Default Extension="xml" ContentType="application/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13.xml" ContentType="application/vnd.openxmlformats-officedocument.presentationml.slide+xml"/>
  <Default Extension="rels" ContentType="application/vnd.openxmlformats-package.relationships+xml"/>
  <Override PartName="/ppt/handoutMasters/handoutMaster1.xml" ContentType="application/vnd.openxmlformats-officedocument.presentationml.handoutMaster+xml"/>
  <Override PartName="/ppt/slides/slide10.xml" ContentType="application/vnd.openxmlformats-officedocument.presentationml.slide+xml"/>
  <Default Extension="jpeg" ContentType="image/jpeg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2" r:id="rId6"/>
    <p:sldId id="263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4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85" d="100"/>
          <a:sy n="85" d="100"/>
        </p:scale>
        <p:origin x="-8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9" Type="http://schemas.openxmlformats.org/officeDocument/2006/relationships/viewProps" Target="viewProps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AC862-E004-7343-A09D-EC3B43E92604}" type="datetimeFigureOut">
              <a:rPr lang="en-US" smtClean="0"/>
              <a:pPr/>
              <a:t>10/26/08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674DB1-90E6-134A-8DAE-8B788DEF01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6030-08D9-5945-A62D-FF70923FE07A}" type="datetimeFigureOut">
              <a:rPr lang="en-US" smtClean="0"/>
              <a:pPr/>
              <a:t>10/26/08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4124-0733-ED42-A383-F396FB9E3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6030-08D9-5945-A62D-FF70923FE07A}" type="datetimeFigureOut">
              <a:rPr lang="en-US" smtClean="0"/>
              <a:pPr/>
              <a:t>10/26/08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4124-0733-ED42-A383-F396FB9E3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6030-08D9-5945-A62D-FF70923FE07A}" type="datetimeFigureOut">
              <a:rPr lang="en-US" smtClean="0"/>
              <a:pPr/>
              <a:t>10/26/08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4124-0733-ED42-A383-F396FB9E3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6030-08D9-5945-A62D-FF70923FE07A}" type="datetimeFigureOut">
              <a:rPr lang="en-US" smtClean="0"/>
              <a:pPr/>
              <a:t>10/26/08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4124-0733-ED42-A383-F396FB9E3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6030-08D9-5945-A62D-FF70923FE07A}" type="datetimeFigureOut">
              <a:rPr lang="en-US" smtClean="0"/>
              <a:pPr/>
              <a:t>10/26/08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4124-0733-ED42-A383-F396FB9E3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6030-08D9-5945-A62D-FF70923FE07A}" type="datetimeFigureOut">
              <a:rPr lang="en-US" smtClean="0"/>
              <a:pPr/>
              <a:t>10/26/08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4124-0733-ED42-A383-F396FB9E3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6030-08D9-5945-A62D-FF70923FE07A}" type="datetimeFigureOut">
              <a:rPr lang="en-US" smtClean="0"/>
              <a:pPr/>
              <a:t>10/26/08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4124-0733-ED42-A383-F396FB9E3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6030-08D9-5945-A62D-FF70923FE07A}" type="datetimeFigureOut">
              <a:rPr lang="en-US" smtClean="0"/>
              <a:pPr/>
              <a:t>10/26/08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4124-0733-ED42-A383-F396FB9E3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6030-08D9-5945-A62D-FF70923FE07A}" type="datetimeFigureOut">
              <a:rPr lang="en-US" smtClean="0"/>
              <a:pPr/>
              <a:t>10/26/08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4124-0733-ED42-A383-F396FB9E3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6030-08D9-5945-A62D-FF70923FE07A}" type="datetimeFigureOut">
              <a:rPr lang="en-US" smtClean="0"/>
              <a:pPr/>
              <a:t>10/26/08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4124-0733-ED42-A383-F396FB9E3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6030-08D9-5945-A62D-FF70923FE07A}" type="datetimeFigureOut">
              <a:rPr lang="en-US" smtClean="0"/>
              <a:pPr/>
              <a:t>10/26/08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4124-0733-ED42-A383-F396FB9E3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3">
            <a:lumMod val="60000"/>
            <a:lumOff val="40000"/>
            <a:alpha val="5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C6030-08D9-5945-A62D-FF70923FE07A}" type="datetimeFigureOut">
              <a:rPr lang="en-US" smtClean="0"/>
              <a:pPr/>
              <a:t>10/26/08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84124-0733-ED42-A383-F396FB9E3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Relationship Id="rId3" Type="http://schemas.openxmlformats.org/officeDocument/2006/relationships/image" Target="../media/image2.jpeg"/><Relationship Id="rId4" Type="http://schemas.openxmlformats.org/officeDocument/2006/relationships/image" Target="../media/image3.wmf"/><Relationship Id="rId5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286000"/>
            <a:ext cx="792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Aim: Why are graphs important in the field of science?</a:t>
            </a:r>
            <a:endParaRPr lang="en-US" sz="4000" dirty="0"/>
          </a:p>
        </p:txBody>
      </p:sp>
      <p:pic>
        <p:nvPicPr>
          <p:cNvPr id="9" name="Picture 8" descr="C:\Documents and Settings\Owner\Application Data\Microsoft\Media Catalog\Downloaded Clips\cl71\j028400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0537" y="367764"/>
            <a:ext cx="1804940" cy="1489075"/>
          </a:xfrm>
          <a:prstGeom prst="rect">
            <a:avLst/>
          </a:prstGeom>
          <a:noFill/>
        </p:spPr>
      </p:pic>
      <p:pic>
        <p:nvPicPr>
          <p:cNvPr id="10" name="Picture 10" descr="C:\Documents and Settings\Owner\Application Data\Microsoft\Media Catalog\Downloaded Clips\cla2\j040677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4572000"/>
            <a:ext cx="1619250" cy="2022475"/>
          </a:xfrm>
          <a:prstGeom prst="rect">
            <a:avLst/>
          </a:prstGeom>
          <a:noFill/>
        </p:spPr>
      </p:pic>
      <p:pic>
        <p:nvPicPr>
          <p:cNvPr id="11" name="Picture 9" descr="C:\Documents and Settings\Owner\Application Data\Microsoft\Media Catalog\Downloaded Clips\cl80\j0322378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2200" y="367764"/>
            <a:ext cx="1290637" cy="1295400"/>
          </a:xfrm>
          <a:prstGeom prst="rect">
            <a:avLst/>
          </a:prstGeom>
          <a:noFill/>
        </p:spPr>
      </p:pic>
      <p:pic>
        <p:nvPicPr>
          <p:cNvPr id="12" name="Picture 7" descr="C:\Documents and Settings\Owner\Application Data\Microsoft\Media Catalog\Downloaded Clips\cl72\j0286674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4572000"/>
            <a:ext cx="1431925" cy="1893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914400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 startAt="4"/>
            </a:pPr>
            <a:r>
              <a:rPr lang="en-US" sz="4000" dirty="0" smtClean="0"/>
              <a:t>Cyclic Event: 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990997" y="3271838"/>
            <a:ext cx="2743994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363788" y="4640659"/>
            <a:ext cx="327501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877094" y="3231753"/>
            <a:ext cx="2057400" cy="1588"/>
          </a:xfrm>
          <a:prstGeom prst="straightConnector1">
            <a:avLst/>
          </a:pr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971800" y="5023247"/>
            <a:ext cx="2438400" cy="1588"/>
          </a:xfrm>
          <a:prstGeom prst="straightConnector1">
            <a:avLst/>
          </a:pr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16200000">
            <a:off x="46167" y="2818011"/>
            <a:ext cx="25426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Temp. (°C)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1624" y="5024835"/>
            <a:ext cx="3127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Time (Hour)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15000" y="1888729"/>
            <a:ext cx="3276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742950" algn="ctr"/>
            <a:r>
              <a:rPr lang="en-US" sz="4000" dirty="0" smtClean="0"/>
              <a:t>As time increases, the temperature increases then decreases</a:t>
            </a:r>
          </a:p>
        </p:txBody>
      </p:sp>
      <p:sp>
        <p:nvSpPr>
          <p:cNvPr id="13" name="Freeform 12"/>
          <p:cNvSpPr/>
          <p:nvPr/>
        </p:nvSpPr>
        <p:spPr>
          <a:xfrm>
            <a:off x="2483986" y="2286582"/>
            <a:ext cx="2721221" cy="1679462"/>
          </a:xfrm>
          <a:custGeom>
            <a:avLst/>
            <a:gdLst>
              <a:gd name="connsiteX0" fmla="*/ 0 w 2721221"/>
              <a:gd name="connsiteY0" fmla="*/ 1663179 h 1679462"/>
              <a:gd name="connsiteX1" fmla="*/ 404695 w 2721221"/>
              <a:gd name="connsiteY1" fmla="*/ 2326 h 1679462"/>
              <a:gd name="connsiteX2" fmla="*/ 1074534 w 2721221"/>
              <a:gd name="connsiteY2" fmla="*/ 1677136 h 1679462"/>
              <a:gd name="connsiteX3" fmla="*/ 1590868 w 2721221"/>
              <a:gd name="connsiteY3" fmla="*/ 16282 h 1679462"/>
              <a:gd name="connsiteX4" fmla="*/ 2190932 w 2721221"/>
              <a:gd name="connsiteY4" fmla="*/ 1649223 h 1679462"/>
              <a:gd name="connsiteX5" fmla="*/ 2721221 w 2721221"/>
              <a:gd name="connsiteY5" fmla="*/ 44196 h 1679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21221" h="1679462">
                <a:moveTo>
                  <a:pt x="0" y="1663179"/>
                </a:moveTo>
                <a:cubicBezTo>
                  <a:pt x="112803" y="831589"/>
                  <a:pt x="225606" y="0"/>
                  <a:pt x="404695" y="2326"/>
                </a:cubicBezTo>
                <a:cubicBezTo>
                  <a:pt x="583784" y="4652"/>
                  <a:pt x="876839" y="1674810"/>
                  <a:pt x="1074534" y="1677136"/>
                </a:cubicBezTo>
                <a:cubicBezTo>
                  <a:pt x="1272229" y="1679462"/>
                  <a:pt x="1404802" y="20934"/>
                  <a:pt x="1590868" y="16282"/>
                </a:cubicBezTo>
                <a:cubicBezTo>
                  <a:pt x="1776934" y="11630"/>
                  <a:pt x="2002540" y="1644571"/>
                  <a:pt x="2190932" y="1649223"/>
                </a:cubicBezTo>
                <a:cubicBezTo>
                  <a:pt x="2379324" y="1653875"/>
                  <a:pt x="2721221" y="44196"/>
                  <a:pt x="2721221" y="44196"/>
                </a:cubicBezTo>
              </a:path>
            </a:pathLst>
          </a:cu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457200"/>
            <a:ext cx="815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How can we extrapolate information from our graph?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213360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/>
              <a:t>Extrapolate</a:t>
            </a:r>
            <a:r>
              <a:rPr lang="en-US" sz="4000" dirty="0" smtClean="0"/>
              <a:t>: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3276600" y="2133600"/>
            <a:ext cx="5257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To infer or estimate by extending or projecting known information.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4419600"/>
            <a:ext cx="815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Extend the line of your graph using a straight edge (ruler).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~1\Owner\LOCALS~1\Temp\\msotw9_temp0.jpg"/>
          <p:cNvPicPr>
            <a:picLocks noChangeAspect="1" noChangeArrowheads="1"/>
          </p:cNvPicPr>
          <p:nvPr/>
        </p:nvPicPr>
        <p:blipFill>
          <a:blip r:embed="rId2"/>
          <a:srcRect t="47603" b="5289"/>
          <a:stretch>
            <a:fillRect/>
          </a:stretch>
        </p:blipFill>
        <p:spPr bwMode="auto">
          <a:xfrm>
            <a:off x="381000" y="762000"/>
            <a:ext cx="7848600" cy="492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Line 3"/>
          <p:cNvSpPr>
            <a:spLocks noChangeShapeType="1"/>
          </p:cNvSpPr>
          <p:nvPr/>
        </p:nvSpPr>
        <p:spPr bwMode="auto">
          <a:xfrm flipV="1">
            <a:off x="2133600" y="2667000"/>
            <a:ext cx="2971800" cy="144780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09600" y="5375275"/>
            <a:ext cx="80930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4000" dirty="0" smtClean="0"/>
              <a:t>What </a:t>
            </a:r>
            <a:r>
              <a:rPr lang="en-US" sz="4000" dirty="0"/>
              <a:t>is the volume of this object if the mass is 400 </a:t>
            </a:r>
            <a:r>
              <a:rPr lang="en-US" sz="4000" dirty="0" err="1"/>
              <a:t>g</a:t>
            </a:r>
            <a:r>
              <a:rPr lang="en-US" sz="4000" dirty="0"/>
              <a:t>?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V="1">
            <a:off x="4953000" y="1371600"/>
            <a:ext cx="2819400" cy="1371600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 rot="20040000">
            <a:off x="3155950" y="2035175"/>
            <a:ext cx="4784725" cy="36512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990600" y="4953000"/>
            <a:ext cx="58674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2133600" y="2561174"/>
            <a:ext cx="3200400" cy="1588"/>
          </a:xfrm>
          <a:prstGeom prst="line">
            <a:avLst/>
          </a:prstGeom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 flipV="1">
            <a:off x="4557981" y="3338781"/>
            <a:ext cx="1552038" cy="1588"/>
          </a:xfrm>
          <a:prstGeom prst="line">
            <a:avLst/>
          </a:prstGeom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0664" indent="-742950" algn="ctr"/>
            <a:r>
              <a:rPr lang="en-US" sz="4000" u="sng" dirty="0" smtClean="0">
                <a:solidFill>
                  <a:srgbClr val="000000"/>
                </a:solidFill>
              </a:rPr>
              <a:t>Summary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860286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0664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000000"/>
                </a:solidFill>
              </a:rPr>
              <a:t>Why are graphs useful?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1568172"/>
            <a:ext cx="853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0664" indent="-742950">
              <a:buFont typeface="+mj-lt"/>
              <a:buAutoNum type="arabicPeriod" startAt="2"/>
            </a:pPr>
            <a:r>
              <a:rPr lang="en-US" sz="4000" dirty="0" smtClean="0">
                <a:solidFill>
                  <a:srgbClr val="000000"/>
                </a:solidFill>
              </a:rPr>
              <a:t>What are the two variables plotted on a graph?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2891611"/>
            <a:ext cx="853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0664" indent="-742950">
              <a:buFont typeface="+mj-lt"/>
              <a:buAutoNum type="arabicPeriod" startAt="3"/>
            </a:pPr>
            <a:r>
              <a:rPr lang="en-US" sz="4000" dirty="0" smtClean="0">
                <a:solidFill>
                  <a:srgbClr val="000000"/>
                </a:solidFill>
              </a:rPr>
              <a:t>How many types of graphs are there?  What are their names?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4215050"/>
            <a:ext cx="853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0664" indent="-742950">
              <a:buFont typeface="+mj-lt"/>
              <a:buAutoNum type="arabicPeriod" startAt="4"/>
            </a:pPr>
            <a:r>
              <a:rPr lang="en-US" sz="4000" dirty="0" smtClean="0">
                <a:solidFill>
                  <a:srgbClr val="000000"/>
                </a:solidFill>
              </a:rPr>
              <a:t>What does it mean to extrapolate information from a graph?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nsityGraph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81000"/>
            <a:ext cx="7046705" cy="550848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5889486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0664" indent="-742950">
              <a:buFont typeface="+mj-lt"/>
              <a:buAutoNum type="arabicPeriod" startAt="5"/>
            </a:pPr>
            <a:r>
              <a:rPr lang="en-US" sz="4000" dirty="0" smtClean="0">
                <a:solidFill>
                  <a:srgbClr val="000000"/>
                </a:solidFill>
              </a:rPr>
              <a:t>What is the density of this object?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533400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What is the purpose of a graph?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700480"/>
            <a:ext cx="792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/>
              <a:buChar char="•"/>
            </a:pPr>
            <a:r>
              <a:rPr lang="en-US" sz="4000" dirty="0" smtClean="0"/>
              <a:t>Graphs provide an organized way to display data.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3276600"/>
            <a:ext cx="792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/>
              <a:buChar char="•"/>
            </a:pPr>
            <a:r>
              <a:rPr lang="en-US" sz="4000" dirty="0" smtClean="0"/>
              <a:t>They provide an easier way to see </a:t>
            </a:r>
            <a:r>
              <a:rPr lang="en-US" sz="4000" u="sng" dirty="0" smtClean="0"/>
              <a:t>patterns</a:t>
            </a:r>
            <a:r>
              <a:rPr lang="en-US" sz="4000" dirty="0" smtClean="0"/>
              <a:t>.</a:t>
            </a:r>
            <a:endParaRPr lang="en-US" sz="4000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5055244"/>
            <a:ext cx="792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/>
              <a:buChar char="•"/>
            </a:pPr>
            <a:r>
              <a:rPr lang="en-US" sz="4000" dirty="0" smtClean="0"/>
              <a:t>Graphs can be used to make predictions.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51273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Creating a Line Graph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885234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/>
              <a:buChar char="•"/>
            </a:pPr>
            <a:r>
              <a:rPr lang="en-US" sz="4000" dirty="0" smtClean="0"/>
              <a:t>Create a title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59312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/>
              <a:buChar char="•"/>
            </a:pPr>
            <a:r>
              <a:rPr lang="en-US" sz="4000" dirty="0" smtClean="0"/>
              <a:t>Each axis must be properly labeled along with respective units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2916559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/>
              <a:buChar char="•"/>
            </a:pPr>
            <a:r>
              <a:rPr lang="en-US" sz="4000" b="1" u="sng" dirty="0" smtClean="0"/>
              <a:t>Independent Variable</a:t>
            </a:r>
            <a:r>
              <a:rPr lang="en-US" sz="4000" dirty="0" smtClean="0"/>
              <a:t>: (the cause) is represented on the horizontal axis (x-axis)</a:t>
            </a:r>
            <a:endParaRPr lang="en-US" sz="4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4765481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/>
              <a:buChar char="•"/>
            </a:pPr>
            <a:r>
              <a:rPr lang="en-US" sz="4000" b="1" u="sng" dirty="0" smtClean="0"/>
              <a:t>Dependent Variable</a:t>
            </a:r>
            <a:r>
              <a:rPr lang="en-US" sz="4000" dirty="0" smtClean="0"/>
              <a:t>: (the effect of result) is represented on the vertical axis (y-axis)</a:t>
            </a:r>
            <a:endParaRPr lang="en-US" sz="40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37316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/>
              <a:buChar char="•"/>
            </a:pPr>
            <a:r>
              <a:rPr lang="en-US" sz="4000" dirty="0" smtClean="0"/>
              <a:t>Numbers on each axis must be consistent.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460755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/>
              <a:buChar char="•"/>
            </a:pPr>
            <a:r>
              <a:rPr lang="en-US" sz="4000" dirty="0" smtClean="0"/>
              <a:t>Points must be plotted in proper location, circled, and connected.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2784194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Graphing Vocabulary: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3492080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Variable: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" y="4648200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Relationship: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86000" y="3492080"/>
            <a:ext cx="6477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a factor that can be changed.</a:t>
            </a:r>
            <a:endParaRPr lang="en-US" sz="4000" dirty="0"/>
          </a:p>
        </p:txBody>
      </p:sp>
      <p:sp>
        <p:nvSpPr>
          <p:cNvPr id="13" name="Rectangle 12"/>
          <p:cNvSpPr/>
          <p:nvPr/>
        </p:nvSpPr>
        <p:spPr>
          <a:xfrm>
            <a:off x="3048000" y="4648200"/>
            <a:ext cx="6096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association between two variables.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54114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How can we read a graph?</a:t>
            </a:r>
          </a:p>
        </p:txBody>
      </p:sp>
      <p:pic>
        <p:nvPicPr>
          <p:cNvPr id="5" name="Picture 2" descr="C:\DOCUME~1\Owner\LOCALS~1\Temp\\msotw9_temp0.jpg"/>
          <p:cNvPicPr>
            <a:picLocks noChangeAspect="1" noChangeArrowheads="1"/>
          </p:cNvPicPr>
          <p:nvPr/>
        </p:nvPicPr>
        <p:blipFill>
          <a:blip r:embed="rId2"/>
          <a:srcRect t="47603" b="5289"/>
          <a:stretch>
            <a:fillRect/>
          </a:stretch>
        </p:blipFill>
        <p:spPr bwMode="auto">
          <a:xfrm>
            <a:off x="381000" y="762000"/>
            <a:ext cx="7848600" cy="492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Straight Connector 6"/>
          <p:cNvCxnSpPr/>
          <p:nvPr/>
        </p:nvCxnSpPr>
        <p:spPr>
          <a:xfrm flipV="1">
            <a:off x="2113220" y="2514600"/>
            <a:ext cx="3276600" cy="1676400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1000" y="5329307"/>
            <a:ext cx="792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What is the mass of this object if the volume is 100 cm</a:t>
            </a:r>
            <a:r>
              <a:rPr lang="en-US" sz="4000" baseline="30000" dirty="0" smtClean="0"/>
              <a:t>3</a:t>
            </a:r>
            <a:r>
              <a:rPr lang="en-US" sz="4000" dirty="0" smtClean="0"/>
              <a:t>?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990600" y="4953000"/>
            <a:ext cx="58674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 flipH="1" flipV="1">
            <a:off x="3314700" y="3771900"/>
            <a:ext cx="838200" cy="1588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113220" y="3353594"/>
            <a:ext cx="1619786" cy="1588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562600" y="594486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200 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DOCUME~1\Owner\LOCALS~1\Temp\\msotw9_temp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000" y="1447800"/>
            <a:ext cx="8864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46112" y="4114800"/>
            <a:ext cx="3087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/>
              <a:t>A is heavier than B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661987" y="4495800"/>
            <a:ext cx="3068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A is shorter than B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685800" y="4800600"/>
            <a:ext cx="32861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B weighs less than A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685800" y="5105400"/>
            <a:ext cx="2771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B is taller than A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848225" y="4176712"/>
            <a:ext cx="2832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A is faster than B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4868862" y="4495800"/>
            <a:ext cx="3208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/>
              <a:t>A is younger than B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4876800" y="4876800"/>
            <a:ext cx="2949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B is slower than A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4876800" y="5181600"/>
            <a:ext cx="2752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B is older than A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16200000" flipH="1">
            <a:off x="1524000" y="2209800"/>
            <a:ext cx="1371600" cy="1066800"/>
          </a:xfrm>
          <a:prstGeom prst="line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H="1">
            <a:off x="5715000" y="2285999"/>
            <a:ext cx="1371601" cy="914400"/>
          </a:xfrm>
          <a:prstGeom prst="line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304800"/>
            <a:ext cx="891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What are the four types of line graphs?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1443957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Direct Relationship: 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990997" y="3801395"/>
            <a:ext cx="2743994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363788" y="5170216"/>
            <a:ext cx="327501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877094" y="3761310"/>
            <a:ext cx="2057400" cy="1588"/>
          </a:xfrm>
          <a:prstGeom prst="straightConnector1">
            <a:avLst/>
          </a:pr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971800" y="5552804"/>
            <a:ext cx="2438400" cy="1588"/>
          </a:xfrm>
          <a:prstGeom prst="straightConnector1">
            <a:avLst/>
          </a:pr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16200000">
            <a:off x="46167" y="3347568"/>
            <a:ext cx="25426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Temp. (°C)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11624" y="5554392"/>
            <a:ext cx="3127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Time (Hour)</a:t>
            </a: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2511624" y="2733404"/>
            <a:ext cx="2669976" cy="2239427"/>
          </a:xfrm>
          <a:prstGeom prst="line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715000" y="2418286"/>
            <a:ext cx="3276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742950" algn="ctr"/>
            <a:r>
              <a:rPr lang="en-US" sz="4000" dirty="0" smtClean="0"/>
              <a:t>As time increases, the temperature increases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914400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en-US" sz="4000" dirty="0" smtClean="0"/>
              <a:t>Inverse or Indirect Relationship: 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990997" y="3271838"/>
            <a:ext cx="2743994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363788" y="4640659"/>
            <a:ext cx="327501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877094" y="3231753"/>
            <a:ext cx="2057400" cy="1588"/>
          </a:xfrm>
          <a:prstGeom prst="straightConnector1">
            <a:avLst/>
          </a:pr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971800" y="5023247"/>
            <a:ext cx="2438400" cy="1588"/>
          </a:xfrm>
          <a:prstGeom prst="straightConnector1">
            <a:avLst/>
          </a:pr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16200000">
            <a:off x="46167" y="2818011"/>
            <a:ext cx="25426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Temp. (°C)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1624" y="5024835"/>
            <a:ext cx="3127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Time (Hour)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511624" y="2203847"/>
            <a:ext cx="2898576" cy="2057400"/>
          </a:xfrm>
          <a:prstGeom prst="line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715000" y="1888729"/>
            <a:ext cx="3276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742950" algn="ctr"/>
            <a:r>
              <a:rPr lang="en-US" sz="4000" dirty="0" smtClean="0"/>
              <a:t>As time increases, the temperature decreases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914400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US" sz="4000" dirty="0" smtClean="0"/>
              <a:t>No change, no relationship: 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990997" y="3271838"/>
            <a:ext cx="2743994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363788" y="4640659"/>
            <a:ext cx="327501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877094" y="3231753"/>
            <a:ext cx="2057400" cy="1588"/>
          </a:xfrm>
          <a:prstGeom prst="straightConnector1">
            <a:avLst/>
          </a:pr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971800" y="5023247"/>
            <a:ext cx="2438400" cy="1588"/>
          </a:xfrm>
          <a:prstGeom prst="straightConnector1">
            <a:avLst/>
          </a:pr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16200000">
            <a:off x="46167" y="2818011"/>
            <a:ext cx="25426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Temp. (°C)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1624" y="5024835"/>
            <a:ext cx="3127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Time (Hour)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511624" y="2819400"/>
            <a:ext cx="2898576" cy="1588"/>
          </a:xfrm>
          <a:prstGeom prst="line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715000" y="1888729"/>
            <a:ext cx="3276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742950" algn="ctr"/>
            <a:r>
              <a:rPr lang="en-US" sz="4000" dirty="0" smtClean="0"/>
              <a:t>As time increases, the temperature remains the same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400</Words>
  <Application>Microsoft Macintosh PowerPoint</Application>
  <PresentationFormat>On-screen Show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Jason Rankin</dc:creator>
  <cp:lastModifiedBy>Jason Rankin</cp:lastModifiedBy>
  <cp:revision>4</cp:revision>
  <cp:lastPrinted>2008-09-14T02:46:21Z</cp:lastPrinted>
  <dcterms:created xsi:type="dcterms:W3CDTF">2008-10-26T19:25:46Z</dcterms:created>
  <dcterms:modified xsi:type="dcterms:W3CDTF">2008-10-26T19:26:38Z</dcterms:modified>
</cp:coreProperties>
</file>