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E4E63-3D24-404E-B90F-A571AFCE9E8D}" type="datetimeFigureOut">
              <a:rPr lang="en-US" smtClean="0"/>
              <a:t>10/26/08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EC846-12B5-ED45-914C-65B5C57FA4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25793-6A8A-F24D-BA61-BA74CFA7C9E5}" type="datetimeFigureOut">
              <a:rPr lang="en-US" smtClean="0"/>
              <a:t>10/26/08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37F6-C7DD-A84D-BD29-252CBFA7B3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B5969-E9D5-8046-BD2E-8CF0FDD23BFB}" type="datetimeFigureOut">
              <a:rPr lang="en-US" smtClean="0"/>
              <a:pPr/>
              <a:t>10/26/08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3D09-D0D2-7447-941D-5ABF0EF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Aim:</a:t>
            </a:r>
            <a:r>
              <a:rPr lang="en-US" sz="4000" dirty="0" smtClean="0"/>
              <a:t> How can instruments give </a:t>
            </a:r>
            <a:r>
              <a:rPr lang="en-US" sz="4000" dirty="0" smtClean="0"/>
              <a:t>us numerical values?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40868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Tools to help us extend our senses.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364868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are some examples of instruments scientists use to extend their senses?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657803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are measurements?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 algn="ctr"/>
            <a:r>
              <a:rPr lang="en-US" sz="4000" u="sng" dirty="0" smtClean="0">
                <a:solidFill>
                  <a:srgbClr val="000000"/>
                </a:solidFill>
              </a:rPr>
              <a:t>Summary</a:t>
            </a:r>
            <a:endParaRPr lang="en-US" sz="4000" u="sng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36486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000000"/>
                </a:solidFill>
              </a:rPr>
              <a:t>What is the definition of an instrument?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412325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2"/>
            </a:pPr>
            <a:r>
              <a:rPr lang="en-US" sz="4000" dirty="0" smtClean="0">
                <a:solidFill>
                  <a:srgbClr val="000000"/>
                </a:solidFill>
              </a:rPr>
              <a:t>What are some examples of instruments to determine:</a:t>
            </a:r>
          </a:p>
          <a:p>
            <a:pPr marL="740664" indent="-742950"/>
            <a:r>
              <a:rPr lang="en-US" sz="4000" dirty="0" smtClean="0">
                <a:solidFill>
                  <a:srgbClr val="000000"/>
                </a:solidFill>
              </a:rPr>
              <a:t>	1) Length:</a:t>
            </a:r>
          </a:p>
          <a:p>
            <a:pPr marL="740664" indent="-742950"/>
            <a:r>
              <a:rPr lang="en-US" sz="4000" dirty="0" smtClean="0">
                <a:solidFill>
                  <a:srgbClr val="000000"/>
                </a:solidFill>
              </a:rPr>
              <a:t>	</a:t>
            </a:r>
            <a:r>
              <a:rPr lang="en-US" sz="4000" dirty="0" smtClean="0">
                <a:solidFill>
                  <a:srgbClr val="000000"/>
                </a:solidFill>
              </a:rPr>
              <a:t>2) Mass:</a:t>
            </a:r>
          </a:p>
          <a:p>
            <a:pPr marL="740664" indent="-742950"/>
            <a:r>
              <a:rPr lang="en-US" sz="4000" dirty="0" smtClean="0">
                <a:solidFill>
                  <a:srgbClr val="000000"/>
                </a:solidFill>
              </a:rPr>
              <a:t>	3) Temperature:</a:t>
            </a:r>
          </a:p>
          <a:p>
            <a:pPr marL="740664" indent="-742950"/>
            <a:r>
              <a:rPr lang="en-US" sz="4000" dirty="0" smtClean="0">
                <a:solidFill>
                  <a:srgbClr val="000000"/>
                </a:solidFill>
              </a:rPr>
              <a:t>	4) Time:  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35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3"/>
            </a:pPr>
            <a:r>
              <a:rPr lang="en-US" sz="4000" dirty="0" smtClean="0">
                <a:solidFill>
                  <a:srgbClr val="000000"/>
                </a:solidFill>
              </a:rPr>
              <a:t>What are some examples of derived units of measurement?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16789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4"/>
            </a:pPr>
            <a:r>
              <a:rPr lang="en-US" sz="4000" dirty="0" smtClean="0">
                <a:solidFill>
                  <a:srgbClr val="000000"/>
                </a:solidFill>
              </a:rPr>
              <a:t>How can you determine the volume of a </a:t>
            </a:r>
            <a:r>
              <a:rPr lang="en-US" sz="4000" dirty="0" smtClean="0">
                <a:solidFill>
                  <a:srgbClr val="000000"/>
                </a:solidFill>
              </a:rPr>
              <a:t>geometric object?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892628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5"/>
            </a:pPr>
            <a:r>
              <a:rPr lang="en-US" sz="4000" dirty="0" smtClean="0">
                <a:solidFill>
                  <a:srgbClr val="000000"/>
                </a:solidFill>
              </a:rPr>
              <a:t>How can you determine the volume of an irregular-shaped </a:t>
            </a:r>
            <a:r>
              <a:rPr lang="en-US" sz="4000" dirty="0" smtClean="0">
                <a:solidFill>
                  <a:srgbClr val="000000"/>
                </a:solidFill>
              </a:rPr>
              <a:t>object?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368467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6"/>
            </a:pPr>
            <a:r>
              <a:rPr lang="en-US" sz="4000" dirty="0" smtClean="0">
                <a:solidFill>
                  <a:srgbClr val="000000"/>
                </a:solidFill>
              </a:rPr>
              <a:t>What is the volume of an object that has a mass of 15 grams and has a density of 5 grams per centimeter cubed?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0664" indent="-742950">
              <a:buFont typeface="+mj-lt"/>
              <a:buAutoNum type="arabicPeriod" startAt="7"/>
            </a:pPr>
            <a:r>
              <a:rPr lang="en-US" sz="4000" dirty="0" smtClean="0">
                <a:solidFill>
                  <a:srgbClr val="000000"/>
                </a:solidFill>
              </a:rPr>
              <a:t>What is the density of an object that has a mass of 50 grams and a length of 2cm, a width of 2cm, and a height of 1cm?</a:t>
            </a:r>
            <a:endParaRPr lang="en-US" sz="4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Using instruments to determine physical properties of substances.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82731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Provides numerical values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015795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 types of measurements: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838642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Fundamental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83864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Derived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endCxn id="9" idx="0"/>
          </p:cNvCxnSpPr>
          <p:nvPr/>
        </p:nvCxnSpPr>
        <p:spPr>
          <a:xfrm rot="5400000">
            <a:off x="3022938" y="4480079"/>
            <a:ext cx="888325" cy="1828800"/>
          </a:xfrm>
          <a:prstGeom prst="straightConnector1">
            <a:avLst/>
          </a:prstGeom>
          <a:ln w="38100" cap="flat" cmpd="sng" algn="ctr">
            <a:solidFill>
              <a:srgbClr val="984807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0"/>
          </p:cNvCxnSpPr>
          <p:nvPr/>
        </p:nvCxnSpPr>
        <p:spPr>
          <a:xfrm rot="16200000" flipH="1">
            <a:off x="5061288" y="4270529"/>
            <a:ext cx="888325" cy="2247900"/>
          </a:xfrm>
          <a:prstGeom prst="straightConnector1">
            <a:avLst/>
          </a:prstGeom>
          <a:ln w="38100" cap="flat" cmpd="sng" algn="ctr">
            <a:solidFill>
              <a:srgbClr val="984807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1795757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Measurements are compared to known standards.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Fundamental Units: </a:t>
            </a:r>
            <a:endParaRPr 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Arial"/>
              <a:buChar char="•"/>
            </a:pPr>
            <a:r>
              <a:rPr lang="en-US" sz="4000" dirty="0" smtClean="0"/>
              <a:t>Contains only one unit, or variable.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719119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Length: distance between two points. 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704278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kind of instruments are needed to determine the length between two objects?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956" y="3338872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Units used are meters (</a:t>
            </a:r>
            <a:r>
              <a:rPr lang="en-US" sz="4000" dirty="0" err="1" smtClean="0">
                <a:solidFill>
                  <a:srgbClr val="008000"/>
                </a:solidFill>
              </a:rPr>
              <a:t>m</a:t>
            </a:r>
            <a:r>
              <a:rPr lang="en-US" sz="4000" dirty="0" smtClean="0">
                <a:solidFill>
                  <a:srgbClr val="008000"/>
                </a:solidFill>
              </a:rPr>
              <a:t>), centimeters (cm), inches (in), feet (ft), etc. 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Mass: amount of matter in an object. 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838200" y="784086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Units used are grams (</a:t>
            </a:r>
            <a:r>
              <a:rPr lang="en-US" sz="4000" dirty="0" err="1" smtClean="0">
                <a:solidFill>
                  <a:srgbClr val="008000"/>
                </a:solidFill>
              </a:rPr>
              <a:t>g</a:t>
            </a:r>
            <a:r>
              <a:rPr lang="en-US" sz="4000" dirty="0" smtClean="0">
                <a:solidFill>
                  <a:srgbClr val="008000"/>
                </a:solidFill>
              </a:rPr>
              <a:t>), kilograms (kg), pounds (lbs), etc. 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81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Instrument: Triple-Beam Balance &amp; Electronic Scale.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3304639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How can you determine the mass of a solid?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457200" y="4780478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 smtClean="0"/>
              <a:t>How can you determine the mass of a liquid?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64114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Time: duration of an event.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838200" y="45720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Units used are seconds (</a:t>
            </a:r>
            <a:r>
              <a:rPr lang="en-US" sz="4000" dirty="0" err="1" smtClean="0">
                <a:solidFill>
                  <a:srgbClr val="008000"/>
                </a:solidFill>
              </a:rPr>
              <a:t>s</a:t>
            </a:r>
            <a:r>
              <a:rPr lang="en-US" sz="4000" dirty="0" smtClean="0">
                <a:solidFill>
                  <a:srgbClr val="008000"/>
                </a:solidFill>
              </a:rPr>
              <a:t>), minutes (min), hours (hrs), etc.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895439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Tools: clock and stopwatch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3943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Temperature: is a measure of the average heat of particles in a substance.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762000" y="1677382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Units used are Fahrenheit (°F), </a:t>
            </a:r>
            <a:r>
              <a:rPr lang="en-US" sz="4000" dirty="0" err="1" smtClean="0">
                <a:solidFill>
                  <a:srgbClr val="008000"/>
                </a:solidFill>
              </a:rPr>
              <a:t>Celcius</a:t>
            </a:r>
            <a:r>
              <a:rPr lang="en-US" sz="4000" dirty="0" smtClean="0">
                <a:solidFill>
                  <a:srgbClr val="008000"/>
                </a:solidFill>
              </a:rPr>
              <a:t> (°C), and Kelvin (°K). 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00821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Instrument: Thermometer</a:t>
            </a:r>
            <a:endParaRPr lang="en-US" sz="4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875885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Volume can be measured directly and indirectly (2-ways).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134922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Directly: cubic solid </a:t>
            </a:r>
            <a:r>
              <a:rPr lang="en-US" sz="4000" dirty="0" smtClean="0"/>
              <a:t>(</a:t>
            </a:r>
            <a:r>
              <a:rPr lang="en-US" sz="4000" dirty="0" smtClean="0"/>
              <a:t>L</a:t>
            </a:r>
            <a:r>
              <a:rPr lang="en-US" sz="4000" dirty="0" smtClean="0"/>
              <a:t> </a:t>
            </a:r>
            <a:r>
              <a:rPr lang="en-US" sz="4000" dirty="0" err="1" smtClean="0"/>
              <a:t>x</a:t>
            </a:r>
            <a:r>
              <a:rPr lang="en-US" sz="4000" dirty="0" smtClean="0"/>
              <a:t> </a:t>
            </a:r>
            <a:r>
              <a:rPr lang="en-US" sz="4000" dirty="0" smtClean="0"/>
              <a:t>W</a:t>
            </a:r>
            <a:r>
              <a:rPr lang="en-US" sz="4000" dirty="0" smtClean="0"/>
              <a:t> </a:t>
            </a:r>
            <a:r>
              <a:rPr lang="en-US" sz="4000" dirty="0" err="1" smtClean="0"/>
              <a:t>x</a:t>
            </a:r>
            <a:r>
              <a:rPr lang="en-US" sz="4000" dirty="0" smtClean="0"/>
              <a:t> </a:t>
            </a:r>
            <a:r>
              <a:rPr lang="en-US" sz="4000" dirty="0" smtClean="0"/>
              <a:t>H</a:t>
            </a:r>
            <a:r>
              <a:rPr lang="en-US" sz="4000" dirty="0" smtClean="0"/>
              <a:t>)</a:t>
            </a:r>
            <a:r>
              <a:rPr lang="en-US" sz="4000" dirty="0" smtClean="0"/>
              <a:t>, cm</a:t>
            </a:r>
            <a:r>
              <a:rPr lang="en-US" sz="4000" baseline="30000" dirty="0" smtClean="0"/>
              <a:t>3</a:t>
            </a:r>
            <a:endParaRPr lang="en-US" sz="4000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838200" y="4842808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Indirectly: water displacement in a graduated cylinder.  Measured in milliliters (</a:t>
            </a:r>
            <a:r>
              <a:rPr lang="en-US" sz="4000" dirty="0" err="1" smtClean="0"/>
              <a:t>mL</a:t>
            </a:r>
            <a:r>
              <a:rPr lang="en-US" sz="4000" dirty="0" smtClean="0"/>
              <a:t>).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457200" y="3810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/>
              <a:t>Derived Units: combination of 2 or more fundamental units.</a:t>
            </a:r>
            <a:endParaRPr lang="en-US" sz="4000" b="1" i="1" dirty="0"/>
          </a:p>
        </p:txBody>
      </p:sp>
      <p:sp>
        <p:nvSpPr>
          <p:cNvPr id="8" name="Rectangle 7"/>
          <p:cNvSpPr/>
          <p:nvPr/>
        </p:nvSpPr>
        <p:spPr>
          <a:xfrm>
            <a:off x="457200" y="1704439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Volume: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1704439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t</a:t>
            </a:r>
            <a:r>
              <a:rPr lang="en-US" sz="4000" dirty="0" smtClean="0"/>
              <a:t>he amount of space an object occupies.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5334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How can you determine the volume of a cube?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7200" y="399812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000" dirty="0" smtClean="0"/>
              <a:t>How can you determine the volume of an irregular-shaped object or a sphere?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457200" y="2059134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is the volume of an object if the length is 4 cm, the width is 8 cm, and the height is 3 cm?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uated Cylin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828800"/>
            <a:ext cx="5486400" cy="40997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810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 sphere was dropped into a graduated cylinder.  What is the volume of the sphere?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05200"/>
            <a:ext cx="2489200" cy="162186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946400" y="4267200"/>
            <a:ext cx="1219200" cy="1588"/>
          </a:xfrm>
          <a:prstGeom prst="line">
            <a:avLst/>
          </a:prstGeom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45331"/>
            <a:ext cx="2489200" cy="162186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946400" y="3505200"/>
            <a:ext cx="3225800" cy="1588"/>
          </a:xfrm>
          <a:prstGeom prst="line">
            <a:avLst/>
          </a:prstGeom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057400" y="5928528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65mL – 40 </a:t>
            </a:r>
            <a:r>
              <a:rPr lang="en-US" sz="4000" dirty="0" err="1" smtClean="0"/>
              <a:t>mL</a:t>
            </a:r>
            <a:r>
              <a:rPr lang="en-US" sz="4000" dirty="0" smtClean="0"/>
              <a:t> = 25 </a:t>
            </a:r>
            <a:r>
              <a:rPr lang="en-US" sz="4000" dirty="0" err="1" smtClean="0"/>
              <a:t>mL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3810000" y="5928528"/>
            <a:ext cx="16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40</a:t>
            </a:r>
            <a:r>
              <a:rPr lang="en-US" sz="4000" dirty="0" smtClean="0"/>
              <a:t>mL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5791200" y="5928528"/>
            <a:ext cx="160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65mL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1" grpId="0"/>
      <p:bldP spid="11" grpId="1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0122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Density: the concentration of matter in an object.</a:t>
            </a:r>
            <a:endParaRPr lang="en-US" sz="4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914400" y="1343561"/>
            <a:ext cx="2743200" cy="1365647"/>
            <a:chOff x="914400" y="1343561"/>
            <a:chExt cx="2743200" cy="1365647"/>
          </a:xfrm>
        </p:grpSpPr>
        <p:sp>
          <p:nvSpPr>
            <p:cNvPr id="5" name="Rectangle 4"/>
            <p:cNvSpPr/>
            <p:nvPr/>
          </p:nvSpPr>
          <p:spPr>
            <a:xfrm>
              <a:off x="914400" y="1343561"/>
              <a:ext cx="25146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D = mass</a:t>
              </a:r>
              <a:endParaRPr lang="en-US" sz="4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752600" y="2051447"/>
              <a:ext cx="1143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447800" y="2001322"/>
              <a:ext cx="2209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Volume</a:t>
              </a:r>
              <a:endParaRPr lang="en-US" sz="40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57200" y="46482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 student measures an object to have a total volume of 35cm</a:t>
            </a:r>
            <a:r>
              <a:rPr lang="en-US" sz="4000" baseline="30000" dirty="0" smtClean="0">
                <a:solidFill>
                  <a:srgbClr val="FF0000"/>
                </a:solidFill>
              </a:rPr>
              <a:t>3</a:t>
            </a:r>
            <a:r>
              <a:rPr lang="en-US" sz="4000" dirty="0" smtClean="0">
                <a:solidFill>
                  <a:srgbClr val="FF0000"/>
                </a:solidFill>
              </a:rPr>
              <a:t> and a mass of 70 </a:t>
            </a:r>
            <a:r>
              <a:rPr lang="en-US" sz="4000" dirty="0" err="1" smtClean="0">
                <a:solidFill>
                  <a:srgbClr val="FF0000"/>
                </a:solidFill>
              </a:rPr>
              <a:t>g</a:t>
            </a:r>
            <a:r>
              <a:rPr lang="en-US" sz="4000" dirty="0" smtClean="0">
                <a:solidFill>
                  <a:srgbClr val="FF0000"/>
                </a:solidFill>
              </a:rPr>
              <a:t>.  What is the object’s density?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14400" y="3227457"/>
            <a:ext cx="220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m</a:t>
            </a:r>
            <a:r>
              <a:rPr lang="en-US" sz="4000" dirty="0" smtClean="0"/>
              <a:t> = D </a:t>
            </a:r>
            <a:r>
              <a:rPr lang="en-US" sz="4000" dirty="0" err="1" smtClean="0"/>
              <a:t>x</a:t>
            </a:r>
            <a:r>
              <a:rPr lang="en-US" sz="4000" dirty="0" smtClean="0"/>
              <a:t> V</a:t>
            </a:r>
            <a:endParaRPr lang="en-US" sz="40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5334000" y="2971800"/>
            <a:ext cx="2209800" cy="1415772"/>
            <a:chOff x="4533900" y="3227457"/>
            <a:chExt cx="2209800" cy="1415772"/>
          </a:xfrm>
        </p:grpSpPr>
        <p:sp>
          <p:nvSpPr>
            <p:cNvPr id="36" name="Rectangle 35"/>
            <p:cNvSpPr/>
            <p:nvPr/>
          </p:nvSpPr>
          <p:spPr>
            <a:xfrm>
              <a:off x="4533900" y="3227457"/>
              <a:ext cx="2209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V = </a:t>
              </a:r>
              <a:r>
                <a:rPr lang="en-US" sz="4000" dirty="0" err="1" smtClean="0"/>
                <a:t>m</a:t>
              </a:r>
              <a:endParaRPr lang="en-US" sz="40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339866" y="3884612"/>
              <a:ext cx="52753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5339866" y="3935343"/>
              <a:ext cx="48943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 smtClean="0"/>
                <a:t>D</a:t>
              </a:r>
              <a:endParaRPr lang="en-US" sz="40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53000" y="1066800"/>
            <a:ext cx="2590800" cy="1642408"/>
            <a:chOff x="4953000" y="1066800"/>
            <a:chExt cx="2590800" cy="1642408"/>
          </a:xfrm>
        </p:grpSpPr>
        <p:grpSp>
          <p:nvGrpSpPr>
            <p:cNvPr id="43" name="Group 42"/>
            <p:cNvGrpSpPr/>
            <p:nvPr/>
          </p:nvGrpSpPr>
          <p:grpSpPr>
            <a:xfrm>
              <a:off x="4953000" y="1066800"/>
              <a:ext cx="2590800" cy="1642408"/>
              <a:chOff x="4953000" y="1066800"/>
              <a:chExt cx="2590800" cy="1642408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4953000" y="1066800"/>
                <a:ext cx="2590800" cy="1642408"/>
              </a:xfrm>
              <a:prstGeom prst="triangle">
                <a:avLst>
                  <a:gd name="adj" fmla="val 4941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8" idx="1"/>
                <a:endCxn id="8" idx="5"/>
              </p:cNvCxnSpPr>
              <p:nvPr/>
            </p:nvCxnSpPr>
            <p:spPr>
              <a:xfrm rot="10800000" flipH="1">
                <a:off x="5593135" y="1888004"/>
                <a:ext cx="1295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</p:cNvCxnSpPr>
              <p:nvPr/>
            </p:nvCxnSpPr>
            <p:spPr>
              <a:xfrm rot="5400000" flipH="1" flipV="1">
                <a:off x="5831027" y="2292629"/>
                <a:ext cx="818821" cy="1433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6438900" y="1905000"/>
                <a:ext cx="8001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err="1"/>
                  <a:t>V</a:t>
                </a:r>
                <a:endParaRPr lang="en-US" sz="40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568466" y="1896290"/>
                <a:ext cx="8001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err="1"/>
                  <a:t>D</a:t>
                </a:r>
                <a:endParaRPr lang="en-US" sz="400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943600" y="1120914"/>
                <a:ext cx="8001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err="1" smtClean="0"/>
                  <a:t>m</a:t>
                </a:r>
                <a:endParaRPr lang="en-US" sz="4000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943600" y="1828800"/>
              <a:ext cx="609600" cy="707886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US" sz="4000" dirty="0" err="1" smtClean="0"/>
                <a:t>x</a:t>
              </a:r>
              <a:endParaRPr lang="en-US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571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Rankin</dc:creator>
  <cp:lastModifiedBy>Jason Rankin</cp:lastModifiedBy>
  <cp:revision>6</cp:revision>
  <dcterms:created xsi:type="dcterms:W3CDTF">2008-10-26T19:01:42Z</dcterms:created>
  <dcterms:modified xsi:type="dcterms:W3CDTF">2008-10-26T19:20:42Z</dcterms:modified>
</cp:coreProperties>
</file>