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70" d="100"/>
          <a:sy n="70" d="100"/>
        </p:scale>
        <p:origin x="-5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96F9A-394E-4918-9EF0-73E12B520461}" type="datetimeFigureOut">
              <a:rPr lang="en-US" smtClean="0"/>
              <a:pPr/>
              <a:t>11/30/2011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AC2D1-6A15-49CB-B5B0-7ADA512D795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1AC2D1-6A15-49CB-B5B0-7ADA512D795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5313E39-ACE6-4C17-9FD8-C034FBD541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5313E39-ACE6-4C17-9FD8-C034FBD5410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5313E39-ACE6-4C17-9FD8-C034FBD54100}"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5313E39-ACE6-4C17-9FD8-C034FBD54100}"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313E39-ACE6-4C17-9FD8-C034FBD5410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0C843F5-FCF2-4384-8D46-DFFB2AF5DC02}"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5313E39-ACE6-4C17-9FD8-C034FBD54100}"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C843F5-FCF2-4384-8D46-DFFB2AF5DC02}" type="datetimeFigureOut">
              <a:rPr lang="en-US" smtClean="0"/>
              <a:pPr/>
              <a:t>11/30/2011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313E39-ACE6-4C17-9FD8-C034FBD54100}"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miller\Desktop\Fulbright-ppt\Insts. pics\Hassan_Tower_Rabat_I.jpg"/>
          <p:cNvPicPr>
            <a:picLocks noChangeAspect="1" noChangeArrowheads="1"/>
          </p:cNvPicPr>
          <p:nvPr/>
        </p:nvPicPr>
        <p:blipFill>
          <a:blip r:embed="rId2" cstate="print"/>
          <a:srcRect/>
          <a:stretch>
            <a:fillRect/>
          </a:stretch>
        </p:blipFill>
        <p:spPr bwMode="auto">
          <a:xfrm>
            <a:off x="762000" y="1828800"/>
            <a:ext cx="2362200" cy="1771650"/>
          </a:xfrm>
          <a:prstGeom prst="rect">
            <a:avLst/>
          </a:prstGeom>
          <a:noFill/>
        </p:spPr>
      </p:pic>
      <p:pic>
        <p:nvPicPr>
          <p:cNvPr id="6" name="Picture 5" descr="Ibn_Anan_Synagogue_Fes.jpg"/>
          <p:cNvPicPr>
            <a:picLocks noChangeAspect="1"/>
          </p:cNvPicPr>
          <p:nvPr/>
        </p:nvPicPr>
        <p:blipFill>
          <a:blip r:embed="rId3" cstate="print"/>
          <a:stretch>
            <a:fillRect/>
          </a:stretch>
        </p:blipFill>
        <p:spPr>
          <a:xfrm>
            <a:off x="4724400" y="304800"/>
            <a:ext cx="2362200" cy="1771650"/>
          </a:xfrm>
          <a:prstGeom prst="rect">
            <a:avLst/>
          </a:prstGeom>
        </p:spPr>
      </p:pic>
      <p:sp>
        <p:nvSpPr>
          <p:cNvPr id="2" name="Title 1"/>
          <p:cNvSpPr>
            <a:spLocks noGrp="1"/>
          </p:cNvSpPr>
          <p:nvPr>
            <p:ph type="ctrTitle"/>
          </p:nvPr>
        </p:nvSpPr>
        <p:spPr/>
        <p:txBody>
          <a:bodyPr/>
          <a:lstStyle/>
          <a:p>
            <a:r>
              <a:rPr lang="en-US" b="1" dirty="0" smtClean="0"/>
              <a:t>Religious Diversity in the Maghreb – Morocco &amp; </a:t>
            </a:r>
            <a:r>
              <a:rPr lang="en-US" b="1" dirty="0" err="1" smtClean="0"/>
              <a:t>tunisia</a:t>
            </a:r>
            <a:endParaRPr lang="en-US" b="1" dirty="0"/>
          </a:p>
        </p:txBody>
      </p:sp>
      <p:sp>
        <p:nvSpPr>
          <p:cNvPr id="3" name="Subtitle 2"/>
          <p:cNvSpPr>
            <a:spLocks noGrp="1"/>
          </p:cNvSpPr>
          <p:nvPr>
            <p:ph type="subTitle" idx="1"/>
          </p:nvPr>
        </p:nvSpPr>
        <p:spPr/>
        <p:txBody>
          <a:bodyPr/>
          <a:lstStyle/>
          <a:p>
            <a:r>
              <a:rPr lang="en-US" dirty="0" smtClean="0"/>
              <a:t>Fulbright-Hays Seminar Abroad – Summer 2011</a:t>
            </a:r>
          </a:p>
          <a:p>
            <a:r>
              <a:rPr lang="en-US" i="1" dirty="0" smtClean="0"/>
              <a:t>Prof. Michael J. Miller, Queens College, CUNY</a:t>
            </a:r>
            <a:endParaRPr lang="en-US" i="1" dirty="0"/>
          </a:p>
        </p:txBody>
      </p:sp>
      <p:pic>
        <p:nvPicPr>
          <p:cNvPr id="4" name="Picture 3" descr="Cathedrale_St._Pierre_Rabat.jpg"/>
          <p:cNvPicPr>
            <a:picLocks noChangeAspect="1"/>
          </p:cNvPicPr>
          <p:nvPr/>
        </p:nvPicPr>
        <p:blipFill>
          <a:blip r:embed="rId4" cstate="print"/>
          <a:stretch>
            <a:fillRect/>
          </a:stretch>
        </p:blipFill>
        <p:spPr>
          <a:xfrm>
            <a:off x="2590800" y="609600"/>
            <a:ext cx="2362200" cy="1771650"/>
          </a:xfrm>
          <a:prstGeom prst="rect">
            <a:avLst/>
          </a:prstGeom>
        </p:spPr>
      </p:pic>
      <p:pic>
        <p:nvPicPr>
          <p:cNvPr id="5" name="Picture 4" descr="Medersa_Bou_Inania_Fes.jpg"/>
          <p:cNvPicPr>
            <a:picLocks noChangeAspect="1"/>
          </p:cNvPicPr>
          <p:nvPr/>
        </p:nvPicPr>
        <p:blipFill>
          <a:blip r:embed="rId5" cstate="print"/>
          <a:stretch>
            <a:fillRect/>
          </a:stretch>
        </p:blipFill>
        <p:spPr>
          <a:xfrm>
            <a:off x="6400800" y="1981200"/>
            <a:ext cx="2362200" cy="1771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sque in Djerba.jpg"/>
          <p:cNvPicPr>
            <a:picLocks noChangeAspect="1"/>
          </p:cNvPicPr>
          <p:nvPr/>
        </p:nvPicPr>
        <p:blipFill>
          <a:blip r:embed="rId2" cstate="print"/>
          <a:stretch>
            <a:fillRect/>
          </a:stretch>
        </p:blipFill>
        <p:spPr>
          <a:xfrm>
            <a:off x="6477000" y="2971800"/>
            <a:ext cx="2133600" cy="1600200"/>
          </a:xfrm>
          <a:prstGeom prst="rect">
            <a:avLst/>
          </a:prstGeom>
        </p:spPr>
      </p:pic>
      <p:sp>
        <p:nvSpPr>
          <p:cNvPr id="2" name="Title 1"/>
          <p:cNvSpPr>
            <a:spLocks noGrp="1"/>
          </p:cNvSpPr>
          <p:nvPr>
            <p:ph type="title"/>
          </p:nvPr>
        </p:nvSpPr>
        <p:spPr/>
        <p:txBody>
          <a:bodyPr/>
          <a:lstStyle/>
          <a:p>
            <a:r>
              <a:rPr lang="en-US" dirty="0" smtClean="0"/>
              <a:t>On the ground - </a:t>
            </a:r>
            <a:r>
              <a:rPr lang="en-US" b="1" i="1" dirty="0" err="1" smtClean="0"/>
              <a:t>tunisia</a:t>
            </a:r>
            <a:endParaRPr lang="en-US" b="1" i="1" dirty="0"/>
          </a:p>
        </p:txBody>
      </p:sp>
      <p:sp>
        <p:nvSpPr>
          <p:cNvPr id="3" name="Content Placeholder 2"/>
          <p:cNvSpPr>
            <a:spLocks noGrp="1"/>
          </p:cNvSpPr>
          <p:nvPr>
            <p:ph idx="1"/>
          </p:nvPr>
        </p:nvSpPr>
        <p:spPr/>
        <p:txBody>
          <a:bodyPr/>
          <a:lstStyle/>
          <a:p>
            <a:r>
              <a:rPr lang="en-US" dirty="0" err="1" smtClean="0"/>
              <a:t>Kerkennah</a:t>
            </a:r>
            <a:r>
              <a:rPr lang="en-US" dirty="0" smtClean="0"/>
              <a:t> &amp; </a:t>
            </a:r>
            <a:r>
              <a:rPr lang="en-US" dirty="0" err="1" smtClean="0"/>
              <a:t>Djerba</a:t>
            </a:r>
            <a:endParaRPr lang="en-US" dirty="0" smtClean="0"/>
          </a:p>
          <a:p>
            <a:pPr lvl="1"/>
            <a:r>
              <a:rPr lang="en-US" dirty="0" smtClean="0"/>
              <a:t>El </a:t>
            </a:r>
            <a:r>
              <a:rPr lang="en-US" dirty="0" err="1" smtClean="0"/>
              <a:t>Ghariaba</a:t>
            </a:r>
            <a:r>
              <a:rPr lang="en-US" dirty="0" smtClean="0"/>
              <a:t> Synagogue, </a:t>
            </a:r>
            <a:r>
              <a:rPr lang="en-US" dirty="0" err="1" smtClean="0"/>
              <a:t>Eglise</a:t>
            </a:r>
            <a:r>
              <a:rPr lang="en-US" dirty="0" smtClean="0"/>
              <a:t> St.-Joseph, </a:t>
            </a:r>
            <a:r>
              <a:rPr lang="en-US" dirty="0" err="1" smtClean="0"/>
              <a:t>Houmt</a:t>
            </a:r>
            <a:r>
              <a:rPr lang="en-US" dirty="0" smtClean="0"/>
              <a:t> Souk</a:t>
            </a:r>
          </a:p>
          <a:p>
            <a:pPr lvl="1"/>
            <a:r>
              <a:rPr lang="en-US" dirty="0" smtClean="0"/>
              <a:t>Lectures</a:t>
            </a:r>
          </a:p>
          <a:p>
            <a:pPr lvl="2">
              <a:buNone/>
            </a:pPr>
            <a:r>
              <a:rPr lang="en-US" dirty="0" smtClean="0"/>
              <a:t> - Love (</a:t>
            </a:r>
            <a:r>
              <a:rPr lang="en-US" dirty="0" err="1" smtClean="0"/>
              <a:t>Fatimids</a:t>
            </a:r>
            <a:r>
              <a:rPr lang="en-US" dirty="0" smtClean="0"/>
              <a:t>, </a:t>
            </a:r>
            <a:r>
              <a:rPr lang="en-US" dirty="0" err="1" smtClean="0"/>
              <a:t>Kharijites</a:t>
            </a:r>
            <a:r>
              <a:rPr lang="en-US" dirty="0" smtClean="0"/>
              <a:t>, </a:t>
            </a:r>
            <a:r>
              <a:rPr lang="en-US" dirty="0" err="1" smtClean="0"/>
              <a:t>Ibaldi</a:t>
            </a:r>
            <a:r>
              <a:rPr lang="en-US" dirty="0" smtClean="0"/>
              <a:t>)</a:t>
            </a:r>
          </a:p>
        </p:txBody>
      </p:sp>
      <p:pic>
        <p:nvPicPr>
          <p:cNvPr id="4" name="Picture 3" descr="Eglise_St-Joseph.jpg"/>
          <p:cNvPicPr>
            <a:picLocks noChangeAspect="1"/>
          </p:cNvPicPr>
          <p:nvPr/>
        </p:nvPicPr>
        <p:blipFill>
          <a:blip r:embed="rId3" cstate="print"/>
          <a:stretch>
            <a:fillRect/>
          </a:stretch>
        </p:blipFill>
        <p:spPr>
          <a:xfrm>
            <a:off x="4572000" y="4114800"/>
            <a:ext cx="2133600" cy="1600200"/>
          </a:xfrm>
          <a:prstGeom prst="rect">
            <a:avLst/>
          </a:prstGeom>
        </p:spPr>
      </p:pic>
      <p:pic>
        <p:nvPicPr>
          <p:cNvPr id="6" name="Picture 5" descr="Manuscript regarding Ibadi people.jpg"/>
          <p:cNvPicPr>
            <a:picLocks noChangeAspect="1"/>
          </p:cNvPicPr>
          <p:nvPr/>
        </p:nvPicPr>
        <p:blipFill>
          <a:blip r:embed="rId4" cstate="print"/>
          <a:stretch>
            <a:fillRect/>
          </a:stretch>
        </p:blipFill>
        <p:spPr>
          <a:xfrm>
            <a:off x="914400" y="4038600"/>
            <a:ext cx="2133600" cy="1600200"/>
          </a:xfrm>
          <a:prstGeom prst="rect">
            <a:avLst/>
          </a:prstGeom>
        </p:spPr>
      </p:pic>
      <p:pic>
        <p:nvPicPr>
          <p:cNvPr id="5" name="Picture 4" descr="El Ghariba Synagogue in Hara Kabira; a Jewish town on Djerba.jpg"/>
          <p:cNvPicPr>
            <a:picLocks noChangeAspect="1"/>
          </p:cNvPicPr>
          <p:nvPr/>
        </p:nvPicPr>
        <p:blipFill>
          <a:blip r:embed="rId5" cstate="print"/>
          <a:stretch>
            <a:fillRect/>
          </a:stretch>
        </p:blipFill>
        <p:spPr>
          <a:xfrm>
            <a:off x="2514600" y="4648200"/>
            <a:ext cx="2133600" cy="1600200"/>
          </a:xfrm>
          <a:prstGeom prst="rect">
            <a:avLst/>
          </a:prstGeom>
        </p:spPr>
      </p:pic>
      <p:sp>
        <p:nvSpPr>
          <p:cNvPr id="9"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ground - </a:t>
            </a:r>
            <a:r>
              <a:rPr lang="en-US" b="1" i="1" dirty="0" err="1" smtClean="0"/>
              <a:t>tunisia</a:t>
            </a:r>
            <a:endParaRPr lang="en-US" b="1" i="1" dirty="0"/>
          </a:p>
        </p:txBody>
      </p:sp>
      <p:sp>
        <p:nvSpPr>
          <p:cNvPr id="3" name="Content Placeholder 2"/>
          <p:cNvSpPr>
            <a:spLocks noGrp="1"/>
          </p:cNvSpPr>
          <p:nvPr>
            <p:ph idx="1"/>
          </p:nvPr>
        </p:nvSpPr>
        <p:spPr/>
        <p:txBody>
          <a:bodyPr/>
          <a:lstStyle/>
          <a:p>
            <a:pPr>
              <a:buNone/>
            </a:pPr>
            <a:r>
              <a:rPr lang="en-US" dirty="0" smtClean="0"/>
              <a:t>Tunis</a:t>
            </a:r>
          </a:p>
          <a:p>
            <a:r>
              <a:rPr lang="en-US" dirty="0" smtClean="0"/>
              <a:t>American </a:t>
            </a:r>
            <a:r>
              <a:rPr lang="en-US" dirty="0" err="1" smtClean="0"/>
              <a:t>Cemetary</a:t>
            </a:r>
            <a:r>
              <a:rPr lang="en-US" dirty="0" smtClean="0"/>
              <a:t>, </a:t>
            </a:r>
            <a:r>
              <a:rPr lang="en-US" dirty="0" err="1" smtClean="0"/>
              <a:t>Sidi</a:t>
            </a:r>
            <a:r>
              <a:rPr lang="en-US" dirty="0" smtClean="0"/>
              <a:t> </a:t>
            </a:r>
            <a:r>
              <a:rPr lang="en-US" dirty="0" err="1" smtClean="0"/>
              <a:t>Bou</a:t>
            </a:r>
            <a:r>
              <a:rPr lang="en-US" dirty="0" smtClean="0"/>
              <a:t> Said, Medina, Cathedral St. Louis, </a:t>
            </a:r>
            <a:r>
              <a:rPr lang="en-US" dirty="0" err="1" smtClean="0"/>
              <a:t>Bardo</a:t>
            </a:r>
            <a:r>
              <a:rPr lang="en-US" dirty="0" smtClean="0"/>
              <a:t> Museum</a:t>
            </a:r>
          </a:p>
        </p:txBody>
      </p:sp>
      <p:sp>
        <p:nvSpPr>
          <p:cNvPr id="4"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pic>
        <p:nvPicPr>
          <p:cNvPr id="5" name="Picture 4" descr="WWII American Memorial Cemetary.jpg"/>
          <p:cNvPicPr>
            <a:picLocks noChangeAspect="1"/>
          </p:cNvPicPr>
          <p:nvPr/>
        </p:nvPicPr>
        <p:blipFill>
          <a:blip r:embed="rId2" cstate="print"/>
          <a:stretch>
            <a:fillRect/>
          </a:stretch>
        </p:blipFill>
        <p:spPr>
          <a:xfrm>
            <a:off x="457200" y="3200400"/>
            <a:ext cx="2235200" cy="1676400"/>
          </a:xfrm>
          <a:prstGeom prst="rect">
            <a:avLst/>
          </a:prstGeom>
        </p:spPr>
      </p:pic>
      <p:pic>
        <p:nvPicPr>
          <p:cNvPr id="6" name="Picture 5" descr="Tunis central market - swordfish.jpg"/>
          <p:cNvPicPr>
            <a:picLocks noChangeAspect="1"/>
          </p:cNvPicPr>
          <p:nvPr/>
        </p:nvPicPr>
        <p:blipFill>
          <a:blip r:embed="rId3" cstate="print"/>
          <a:stretch>
            <a:fillRect/>
          </a:stretch>
        </p:blipFill>
        <p:spPr>
          <a:xfrm>
            <a:off x="4953000" y="4419600"/>
            <a:ext cx="2209800" cy="1657350"/>
          </a:xfrm>
          <a:prstGeom prst="rect">
            <a:avLst/>
          </a:prstGeom>
        </p:spPr>
      </p:pic>
      <p:pic>
        <p:nvPicPr>
          <p:cNvPr id="8" name="Picture 7" descr="Bardo Museum mosiacs - IX.jpg"/>
          <p:cNvPicPr>
            <a:picLocks noChangeAspect="1"/>
          </p:cNvPicPr>
          <p:nvPr/>
        </p:nvPicPr>
        <p:blipFill>
          <a:blip r:embed="rId4" cstate="print"/>
          <a:stretch>
            <a:fillRect/>
          </a:stretch>
        </p:blipFill>
        <p:spPr>
          <a:xfrm>
            <a:off x="1066800" y="4495800"/>
            <a:ext cx="2209800" cy="1657350"/>
          </a:xfrm>
          <a:prstGeom prst="rect">
            <a:avLst/>
          </a:prstGeom>
        </p:spPr>
      </p:pic>
      <p:pic>
        <p:nvPicPr>
          <p:cNvPr id="9" name="Picture 8" descr="Medina walk alone - I.jpg"/>
          <p:cNvPicPr>
            <a:picLocks noChangeAspect="1"/>
          </p:cNvPicPr>
          <p:nvPr/>
        </p:nvPicPr>
        <p:blipFill>
          <a:blip r:embed="rId5" cstate="print"/>
          <a:stretch>
            <a:fillRect/>
          </a:stretch>
        </p:blipFill>
        <p:spPr>
          <a:xfrm>
            <a:off x="6629400" y="3200400"/>
            <a:ext cx="2235200" cy="1676400"/>
          </a:xfrm>
          <a:prstGeom prst="rect">
            <a:avLst/>
          </a:prstGeom>
        </p:spPr>
      </p:pic>
      <p:pic>
        <p:nvPicPr>
          <p:cNvPr id="10" name="Picture 9" descr="St. Louis reliquary detail - warrior.jpg"/>
          <p:cNvPicPr>
            <a:picLocks noChangeAspect="1"/>
          </p:cNvPicPr>
          <p:nvPr/>
        </p:nvPicPr>
        <p:blipFill>
          <a:blip r:embed="rId6" cstate="print"/>
          <a:stretch>
            <a:fillRect/>
          </a:stretch>
        </p:blipFill>
        <p:spPr>
          <a:xfrm>
            <a:off x="2895600" y="4876800"/>
            <a:ext cx="2235200" cy="1676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morocco</a:t>
            </a:r>
            <a:endParaRPr lang="en-US" dirty="0"/>
          </a:p>
        </p:txBody>
      </p:sp>
      <p:sp>
        <p:nvSpPr>
          <p:cNvPr id="3" name="Content Placeholder 2"/>
          <p:cNvSpPr>
            <a:spLocks noGrp="1"/>
          </p:cNvSpPr>
          <p:nvPr>
            <p:ph idx="1"/>
          </p:nvPr>
        </p:nvSpPr>
        <p:spPr/>
        <p:txBody>
          <a:bodyPr/>
          <a:lstStyle/>
          <a:p>
            <a:pPr>
              <a:buNone/>
            </a:pPr>
            <a:r>
              <a:rPr lang="en-US" dirty="0" err="1" smtClean="0"/>
              <a:t>Amezray</a:t>
            </a:r>
            <a:r>
              <a:rPr lang="en-US" dirty="0" smtClean="0"/>
              <a:t> &amp; Marrakech</a:t>
            </a:r>
          </a:p>
          <a:p>
            <a:pPr lvl="1"/>
            <a:r>
              <a:rPr lang="en-US" dirty="0" err="1" smtClean="0"/>
              <a:t>Zaouia</a:t>
            </a:r>
            <a:r>
              <a:rPr lang="en-US" dirty="0" smtClean="0"/>
              <a:t> of </a:t>
            </a:r>
            <a:r>
              <a:rPr lang="en-US" dirty="0" err="1" smtClean="0"/>
              <a:t>Beni</a:t>
            </a:r>
            <a:r>
              <a:rPr lang="en-US" dirty="0" smtClean="0"/>
              <a:t> </a:t>
            </a:r>
            <a:r>
              <a:rPr lang="en-US" dirty="0" err="1" smtClean="0"/>
              <a:t>Mellal</a:t>
            </a:r>
            <a:r>
              <a:rPr lang="en-US" dirty="0" smtClean="0"/>
              <a:t>, Dar </a:t>
            </a:r>
            <a:r>
              <a:rPr lang="en-US" dirty="0" err="1" smtClean="0"/>
              <a:t>Ahansal</a:t>
            </a:r>
            <a:r>
              <a:rPr lang="en-US" dirty="0" smtClean="0"/>
              <a:t>, Bahia Palace, Chez Ali</a:t>
            </a:r>
          </a:p>
          <a:p>
            <a:pPr lvl="1"/>
            <a:r>
              <a:rPr lang="en-US" dirty="0" smtClean="0"/>
              <a:t>Lecture</a:t>
            </a:r>
          </a:p>
          <a:p>
            <a:pPr lvl="2">
              <a:buNone/>
            </a:pPr>
            <a:r>
              <a:rPr lang="en-US" dirty="0" smtClean="0"/>
              <a:t>- </a:t>
            </a:r>
            <a:r>
              <a:rPr lang="en-US" dirty="0" err="1" smtClean="0"/>
              <a:t>Beardslee</a:t>
            </a:r>
            <a:r>
              <a:rPr lang="en-US" dirty="0" smtClean="0"/>
              <a:t> (</a:t>
            </a:r>
            <a:r>
              <a:rPr lang="en-US" dirty="0" err="1" smtClean="0"/>
              <a:t>Jemaa</a:t>
            </a:r>
            <a:r>
              <a:rPr lang="en-US" dirty="0" smtClean="0"/>
              <a:t> el-</a:t>
            </a:r>
            <a:r>
              <a:rPr lang="en-US" dirty="0" err="1" smtClean="0"/>
              <a:t>Fnaa</a:t>
            </a:r>
            <a:r>
              <a:rPr lang="en-US" dirty="0" smtClean="0"/>
              <a:t>)</a:t>
            </a:r>
          </a:p>
        </p:txBody>
      </p:sp>
      <p:pic>
        <p:nvPicPr>
          <p:cNvPr id="4" name="Picture 3" descr="Bahia Palace.jpg"/>
          <p:cNvPicPr>
            <a:picLocks noChangeAspect="1"/>
          </p:cNvPicPr>
          <p:nvPr/>
        </p:nvPicPr>
        <p:blipFill>
          <a:blip r:embed="rId2" cstate="print"/>
          <a:stretch>
            <a:fillRect/>
          </a:stretch>
        </p:blipFill>
        <p:spPr>
          <a:xfrm>
            <a:off x="6629400" y="2590800"/>
            <a:ext cx="2336800" cy="1752600"/>
          </a:xfrm>
          <a:prstGeom prst="rect">
            <a:avLst/>
          </a:prstGeom>
        </p:spPr>
      </p:pic>
      <p:sp>
        <p:nvSpPr>
          <p:cNvPr id="8"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pic>
        <p:nvPicPr>
          <p:cNvPr id="9" name="Picture 8" descr="Zaouia in Beni Mallal.jpg"/>
          <p:cNvPicPr>
            <a:picLocks noChangeAspect="1"/>
          </p:cNvPicPr>
          <p:nvPr/>
        </p:nvPicPr>
        <p:blipFill>
          <a:blip r:embed="rId3" cstate="print"/>
          <a:stretch>
            <a:fillRect/>
          </a:stretch>
        </p:blipFill>
        <p:spPr>
          <a:xfrm>
            <a:off x="3581400" y="4267200"/>
            <a:ext cx="2438400" cy="1828800"/>
          </a:xfrm>
          <a:prstGeom prst="rect">
            <a:avLst/>
          </a:prstGeom>
        </p:spPr>
      </p:pic>
      <p:pic>
        <p:nvPicPr>
          <p:cNvPr id="5" name="Picture 4" descr="Ancient mosque in Marrakech.jpg"/>
          <p:cNvPicPr>
            <a:picLocks noChangeAspect="1"/>
          </p:cNvPicPr>
          <p:nvPr/>
        </p:nvPicPr>
        <p:blipFill>
          <a:blip r:embed="rId4" cstate="print"/>
          <a:stretch>
            <a:fillRect/>
          </a:stretch>
        </p:blipFill>
        <p:spPr>
          <a:xfrm>
            <a:off x="5638800" y="4038600"/>
            <a:ext cx="2438400" cy="1828800"/>
          </a:xfrm>
          <a:prstGeom prst="rect">
            <a:avLst/>
          </a:prstGeom>
        </p:spPr>
      </p:pic>
      <p:pic>
        <p:nvPicPr>
          <p:cNvPr id="10" name="Picture 9" descr="Dar Ahansal.jpg"/>
          <p:cNvPicPr>
            <a:picLocks noChangeAspect="1"/>
          </p:cNvPicPr>
          <p:nvPr/>
        </p:nvPicPr>
        <p:blipFill>
          <a:blip r:embed="rId5" cstate="print"/>
          <a:stretch>
            <a:fillRect/>
          </a:stretch>
        </p:blipFill>
        <p:spPr>
          <a:xfrm>
            <a:off x="228600" y="3962400"/>
            <a:ext cx="2489200" cy="1866900"/>
          </a:xfrm>
          <a:prstGeom prst="rect">
            <a:avLst/>
          </a:prstGeom>
        </p:spPr>
      </p:pic>
      <p:pic>
        <p:nvPicPr>
          <p:cNvPr id="11" name="Picture 10" descr="Michael in High Atlas Mtns..jpg"/>
          <p:cNvPicPr>
            <a:picLocks noChangeAspect="1"/>
          </p:cNvPicPr>
          <p:nvPr/>
        </p:nvPicPr>
        <p:blipFill>
          <a:blip r:embed="rId6" cstate="print"/>
          <a:stretch>
            <a:fillRect/>
          </a:stretch>
        </p:blipFill>
        <p:spPr>
          <a:xfrm>
            <a:off x="1524000" y="4953000"/>
            <a:ext cx="2286000" cy="1714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Fulbright-hays</a:t>
            </a:r>
            <a:endParaRPr lang="en-US" dirty="0"/>
          </a:p>
        </p:txBody>
      </p:sp>
      <p:sp>
        <p:nvSpPr>
          <p:cNvPr id="3" name="Content Placeholder 2"/>
          <p:cNvSpPr>
            <a:spLocks noGrp="1"/>
          </p:cNvSpPr>
          <p:nvPr>
            <p:ph idx="1"/>
          </p:nvPr>
        </p:nvSpPr>
        <p:spPr/>
        <p:txBody>
          <a:bodyPr/>
          <a:lstStyle/>
          <a:p>
            <a:pPr>
              <a:buNone/>
            </a:pPr>
            <a:r>
              <a:rPr lang="en-US" dirty="0" smtClean="0"/>
              <a:t>U.S. Dept. of Education</a:t>
            </a:r>
            <a:r>
              <a:rPr lang="en-US" smtClean="0"/>
              <a:t>, </a:t>
            </a:r>
            <a:r>
              <a:rPr lang="en-US" smtClean="0"/>
              <a:t>International &amp; Foreign Language Education (IFLE)</a:t>
            </a:r>
            <a:endParaRPr lang="en-US" dirty="0" smtClean="0"/>
          </a:p>
          <a:p>
            <a:pPr>
              <a:buNone/>
            </a:pPr>
            <a:r>
              <a:rPr lang="en-US" dirty="0" smtClean="0"/>
              <a:t>	</a:t>
            </a:r>
          </a:p>
          <a:p>
            <a:pPr>
              <a:buNone/>
            </a:pPr>
            <a:r>
              <a:rPr lang="en-US" sz="2400" dirty="0" smtClean="0"/>
              <a:t>	The Seminars Abroad Program “…provides short-term study and travel seminars abroad for U.S. educators in the social sciences and humanities for the purpose of improving their understanding and knowledge of the people and culture of other countries.”</a:t>
            </a:r>
          </a:p>
          <a:p>
            <a:pPr>
              <a:buNone/>
            </a:pPr>
            <a:r>
              <a:rPr lang="en-US" sz="2400" dirty="0" smtClean="0"/>
              <a:t>	</a:t>
            </a:r>
          </a:p>
        </p:txBody>
      </p:sp>
      <p:sp>
        <p:nvSpPr>
          <p:cNvPr id="5"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2011 Program</a:t>
            </a:r>
            <a:endParaRPr lang="en-US" dirty="0"/>
          </a:p>
        </p:txBody>
      </p:sp>
      <p:sp>
        <p:nvSpPr>
          <p:cNvPr id="3" name="Content Placeholder 2"/>
          <p:cNvSpPr>
            <a:spLocks noGrp="1"/>
          </p:cNvSpPr>
          <p:nvPr>
            <p:ph idx="1"/>
          </p:nvPr>
        </p:nvSpPr>
        <p:spPr/>
        <p:txBody>
          <a:bodyPr/>
          <a:lstStyle/>
          <a:p>
            <a:pPr>
              <a:buNone/>
            </a:pPr>
            <a:r>
              <a:rPr lang="en-US" dirty="0" smtClean="0"/>
              <a:t>Religious Diversity in the Maghreb</a:t>
            </a:r>
          </a:p>
          <a:p>
            <a:pPr>
              <a:buNone/>
            </a:pPr>
            <a:r>
              <a:rPr lang="en-US" dirty="0" smtClean="0"/>
              <a:t>	</a:t>
            </a:r>
            <a:endParaRPr lang="en-US" sz="2400" dirty="0" smtClean="0"/>
          </a:p>
          <a:p>
            <a:pPr>
              <a:buNone/>
            </a:pPr>
            <a:r>
              <a:rPr lang="en-US" sz="2400" dirty="0" smtClean="0"/>
              <a:t>	“Morocco and Tunisia provide insights into the roles that Judaism, Christianity, and Islam have played in a part of the world that is at the same time African, Mediterranean, Arab, and Berber.  This seminar seeks to draw lessons focusing on religious tolerance and cooperation among the faiths in shared environments.”</a:t>
            </a:r>
            <a:endParaRPr lang="en-US" dirty="0"/>
          </a:p>
        </p:txBody>
      </p:sp>
      <p:sp>
        <p:nvSpPr>
          <p:cNvPr id="5"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The Way Forward: </a:t>
            </a:r>
            <a:br>
              <a:rPr lang="en-US" dirty="0" smtClean="0"/>
            </a:br>
            <a:r>
              <a:rPr lang="en-US" dirty="0" smtClean="0"/>
              <a:t>	A DIGITAL CASE STUDY</a:t>
            </a:r>
            <a:endParaRPr lang="en-US" dirty="0"/>
          </a:p>
        </p:txBody>
      </p:sp>
      <p:sp>
        <p:nvSpPr>
          <p:cNvPr id="3" name="Content Placeholder 2"/>
          <p:cNvSpPr>
            <a:spLocks noGrp="1"/>
          </p:cNvSpPr>
          <p:nvPr>
            <p:ph idx="1"/>
          </p:nvPr>
        </p:nvSpPr>
        <p:spPr/>
        <p:txBody>
          <a:bodyPr/>
          <a:lstStyle/>
          <a:p>
            <a:pPr>
              <a:buNone/>
            </a:pPr>
            <a:r>
              <a:rPr lang="en-US" dirty="0" smtClean="0"/>
              <a:t>Curriculum Project Required</a:t>
            </a:r>
          </a:p>
          <a:p>
            <a:pPr lvl="1"/>
            <a:endParaRPr lang="en-US" dirty="0" smtClean="0"/>
          </a:p>
          <a:p>
            <a:pPr lvl="1"/>
            <a:r>
              <a:rPr lang="en-US" dirty="0" smtClean="0"/>
              <a:t>Developing a digital curricular aid to support teaching and learning inter-faith, inter-ethnic, and inter-racial dialogues for classes across the curriculum.</a:t>
            </a:r>
          </a:p>
          <a:p>
            <a:pPr lvl="1"/>
            <a:r>
              <a:rPr lang="en-US" dirty="0" smtClean="0"/>
              <a:t>Case study will feature writings, outlines, talking point list, photos and audiovisual artifacts from the seminar.</a:t>
            </a:r>
            <a:endParaRPr lang="en-US" dirty="0"/>
          </a:p>
        </p:txBody>
      </p:sp>
      <p:sp>
        <p:nvSpPr>
          <p:cNvPr id="4"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Fulbright-Hayes\Rabat pics\Paloma_Rabat.jpg"/>
          <p:cNvPicPr>
            <a:picLocks noChangeAspect="1" noChangeArrowheads="1"/>
          </p:cNvPicPr>
          <p:nvPr/>
        </p:nvPicPr>
        <p:blipFill>
          <a:blip r:embed="rId2" cstate="print"/>
          <a:srcRect/>
          <a:stretch>
            <a:fillRect/>
          </a:stretch>
        </p:blipFill>
        <p:spPr bwMode="auto">
          <a:xfrm>
            <a:off x="5334000" y="3048000"/>
            <a:ext cx="2362200" cy="1771650"/>
          </a:xfrm>
          <a:prstGeom prst="rect">
            <a:avLst/>
          </a:prstGeom>
          <a:noFill/>
        </p:spPr>
      </p:pic>
      <p:pic>
        <p:nvPicPr>
          <p:cNvPr id="6" name="Picture 5" descr="Kosansky.JPG"/>
          <p:cNvPicPr>
            <a:picLocks noChangeAspect="1"/>
          </p:cNvPicPr>
          <p:nvPr/>
        </p:nvPicPr>
        <p:blipFill>
          <a:blip r:embed="rId3" cstate="print"/>
          <a:stretch>
            <a:fillRect/>
          </a:stretch>
        </p:blipFill>
        <p:spPr>
          <a:xfrm>
            <a:off x="4800600" y="4419600"/>
            <a:ext cx="1854118" cy="1986094"/>
          </a:xfrm>
          <a:prstGeom prst="rect">
            <a:avLst/>
          </a:prstGeom>
        </p:spPr>
      </p:pic>
      <p:sp>
        <p:nvSpPr>
          <p:cNvPr id="2" name="Title 1"/>
          <p:cNvSpPr>
            <a:spLocks noGrp="1"/>
          </p:cNvSpPr>
          <p:nvPr>
            <p:ph type="title"/>
          </p:nvPr>
        </p:nvSpPr>
        <p:spPr/>
        <p:txBody>
          <a:bodyPr/>
          <a:lstStyle/>
          <a:p>
            <a:r>
              <a:rPr lang="en-US" dirty="0" smtClean="0"/>
              <a:t>On the ground - </a:t>
            </a:r>
            <a:r>
              <a:rPr lang="en-US" b="1" i="1" dirty="0" smtClean="0"/>
              <a:t>Morocco</a:t>
            </a:r>
            <a:endParaRPr lang="en-US" b="1" i="1" dirty="0"/>
          </a:p>
        </p:txBody>
      </p:sp>
      <p:sp>
        <p:nvSpPr>
          <p:cNvPr id="3" name="Content Placeholder 2"/>
          <p:cNvSpPr>
            <a:spLocks noGrp="1"/>
          </p:cNvSpPr>
          <p:nvPr>
            <p:ph idx="1"/>
          </p:nvPr>
        </p:nvSpPr>
        <p:spPr/>
        <p:txBody>
          <a:bodyPr>
            <a:normAutofit/>
          </a:bodyPr>
          <a:lstStyle/>
          <a:p>
            <a:pPr>
              <a:buNone/>
            </a:pPr>
            <a:r>
              <a:rPr lang="en-US" dirty="0" smtClean="0"/>
              <a:t>Rabat</a:t>
            </a:r>
          </a:p>
          <a:p>
            <a:pPr lvl="1"/>
            <a:r>
              <a:rPr lang="en-US" dirty="0" err="1" smtClean="0"/>
              <a:t>Chellah</a:t>
            </a:r>
            <a:r>
              <a:rPr lang="en-US" dirty="0" smtClean="0"/>
              <a:t> – Medina – </a:t>
            </a:r>
            <a:r>
              <a:rPr lang="en-US" dirty="0" err="1" smtClean="0"/>
              <a:t>Oudayas</a:t>
            </a:r>
            <a:r>
              <a:rPr lang="en-US" dirty="0" smtClean="0"/>
              <a:t> (sites)</a:t>
            </a:r>
          </a:p>
          <a:p>
            <a:pPr lvl="1"/>
            <a:r>
              <a:rPr lang="en-US" dirty="0" smtClean="0"/>
              <a:t>Arabic &amp; Home Stays &amp; Birthdays</a:t>
            </a:r>
          </a:p>
          <a:p>
            <a:pPr lvl="1"/>
            <a:r>
              <a:rPr lang="en-US" dirty="0" smtClean="0"/>
              <a:t>Lectures</a:t>
            </a:r>
          </a:p>
          <a:p>
            <a:pPr lvl="2">
              <a:buFontTx/>
              <a:buChar char="-"/>
            </a:pPr>
            <a:r>
              <a:rPr lang="en-US" dirty="0" smtClean="0"/>
              <a:t>Vanessa </a:t>
            </a:r>
            <a:r>
              <a:rPr lang="en-US" dirty="0" err="1" smtClean="0"/>
              <a:t>Paloma</a:t>
            </a:r>
            <a:r>
              <a:rPr lang="en-US" dirty="0" smtClean="0"/>
              <a:t> (Judeo-Span</a:t>
            </a:r>
            <a:r>
              <a:rPr lang="en-US" dirty="0" smtClean="0">
                <a:solidFill>
                  <a:schemeClr val="bg1"/>
                </a:solidFill>
              </a:rPr>
              <a:t>ish Music)</a:t>
            </a:r>
          </a:p>
          <a:p>
            <a:pPr lvl="2">
              <a:buFontTx/>
              <a:buChar char="-"/>
            </a:pPr>
            <a:r>
              <a:rPr lang="en-US" dirty="0" err="1" smtClean="0"/>
              <a:t>Mansour</a:t>
            </a:r>
            <a:r>
              <a:rPr lang="en-US" dirty="0" smtClean="0"/>
              <a:t> (Islam)</a:t>
            </a:r>
          </a:p>
          <a:p>
            <a:pPr lvl="2">
              <a:buFontTx/>
              <a:buChar char="-"/>
            </a:pPr>
            <a:r>
              <a:rPr lang="en-US" dirty="0" err="1" smtClean="0"/>
              <a:t>Khalfi</a:t>
            </a:r>
            <a:r>
              <a:rPr lang="en-US" dirty="0" smtClean="0"/>
              <a:t> (Religion &amp; Politics)</a:t>
            </a:r>
          </a:p>
          <a:p>
            <a:pPr lvl="2">
              <a:buFontTx/>
              <a:buChar char="-"/>
            </a:pPr>
            <a:r>
              <a:rPr lang="en-US" dirty="0" err="1" smtClean="0"/>
              <a:t>Kosansky</a:t>
            </a:r>
            <a:r>
              <a:rPr lang="en-US" dirty="0" smtClean="0"/>
              <a:t> (Judaism) </a:t>
            </a:r>
          </a:p>
          <a:p>
            <a:pPr lvl="2">
              <a:buFontTx/>
              <a:buChar char="-"/>
            </a:pPr>
            <a:r>
              <a:rPr lang="en-US" dirty="0" err="1" smtClean="0"/>
              <a:t>Mernissi</a:t>
            </a:r>
            <a:r>
              <a:rPr lang="en-US" dirty="0" smtClean="0"/>
              <a:t> (Consumerism)</a:t>
            </a:r>
            <a:endParaRPr lang="en-US" dirty="0"/>
          </a:p>
        </p:txBody>
      </p:sp>
      <p:sp>
        <p:nvSpPr>
          <p:cNvPr id="4"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naouan musicians performers.jpg"/>
          <p:cNvPicPr>
            <a:picLocks noChangeAspect="1"/>
          </p:cNvPicPr>
          <p:nvPr/>
        </p:nvPicPr>
        <p:blipFill>
          <a:blip r:embed="rId2" cstate="print"/>
          <a:stretch>
            <a:fillRect/>
          </a:stretch>
        </p:blipFill>
        <p:spPr>
          <a:xfrm>
            <a:off x="4876800" y="3581400"/>
            <a:ext cx="2514600" cy="1885950"/>
          </a:xfrm>
          <a:prstGeom prst="rect">
            <a:avLst/>
          </a:prstGeom>
        </p:spPr>
      </p:pic>
      <p:pic>
        <p:nvPicPr>
          <p:cNvPr id="2051" name="Picture 3" descr="C:\Documents and Settings\mmiller\Desktop\Fulbright-ppt\Fes\Medersa_Bou_Inania_Fes-b.jpg"/>
          <p:cNvPicPr>
            <a:picLocks noChangeAspect="1" noChangeArrowheads="1"/>
          </p:cNvPicPr>
          <p:nvPr/>
        </p:nvPicPr>
        <p:blipFill>
          <a:blip r:embed="rId3" cstate="print"/>
          <a:srcRect/>
          <a:stretch>
            <a:fillRect/>
          </a:stretch>
        </p:blipFill>
        <p:spPr bwMode="auto">
          <a:xfrm>
            <a:off x="6248400" y="4495800"/>
            <a:ext cx="2514600" cy="1885950"/>
          </a:xfrm>
          <a:prstGeom prst="rect">
            <a:avLst/>
          </a:prstGeom>
          <a:noFill/>
        </p:spPr>
      </p:pic>
      <p:sp>
        <p:nvSpPr>
          <p:cNvPr id="2" name="Title 1"/>
          <p:cNvSpPr>
            <a:spLocks noGrp="1"/>
          </p:cNvSpPr>
          <p:nvPr>
            <p:ph type="title"/>
          </p:nvPr>
        </p:nvSpPr>
        <p:spPr/>
        <p:txBody>
          <a:bodyPr/>
          <a:lstStyle/>
          <a:p>
            <a:r>
              <a:rPr lang="en-US" dirty="0" smtClean="0"/>
              <a:t>On the ground - </a:t>
            </a:r>
            <a:r>
              <a:rPr lang="en-US" b="1" i="1" dirty="0" smtClean="0"/>
              <a:t>Morocco</a:t>
            </a:r>
            <a:endParaRPr lang="en-US" b="1" i="1" dirty="0"/>
          </a:p>
        </p:txBody>
      </p:sp>
      <p:sp>
        <p:nvSpPr>
          <p:cNvPr id="3" name="Content Placeholder 2"/>
          <p:cNvSpPr>
            <a:spLocks noGrp="1"/>
          </p:cNvSpPr>
          <p:nvPr>
            <p:ph idx="1"/>
          </p:nvPr>
        </p:nvSpPr>
        <p:spPr>
          <a:xfrm>
            <a:off x="304800" y="1554163"/>
            <a:ext cx="8686800" cy="4618037"/>
          </a:xfrm>
        </p:spPr>
        <p:txBody>
          <a:bodyPr>
            <a:normAutofit/>
          </a:bodyPr>
          <a:lstStyle/>
          <a:p>
            <a:pPr>
              <a:buNone/>
            </a:pPr>
            <a:r>
              <a:rPr lang="en-US" dirty="0" smtClean="0"/>
              <a:t>Fes</a:t>
            </a:r>
          </a:p>
          <a:p>
            <a:pPr lvl="1"/>
            <a:r>
              <a:rPr lang="en-US" dirty="0" smtClean="0"/>
              <a:t>Mass, Medina, Handicraft Center, </a:t>
            </a:r>
            <a:r>
              <a:rPr lang="en-US" dirty="0" err="1" smtClean="0"/>
              <a:t>Mellah</a:t>
            </a:r>
            <a:r>
              <a:rPr lang="en-US" dirty="0" smtClean="0"/>
              <a:t>, Synagogues, Mosques</a:t>
            </a:r>
          </a:p>
          <a:p>
            <a:pPr lvl="1"/>
            <a:r>
              <a:rPr lang="en-US" dirty="0" err="1" smtClean="0"/>
              <a:t>Musee</a:t>
            </a:r>
            <a:r>
              <a:rPr lang="en-US" dirty="0" smtClean="0"/>
              <a:t> Dar </a:t>
            </a:r>
            <a:r>
              <a:rPr lang="en-US" dirty="0" err="1" smtClean="0"/>
              <a:t>Batha</a:t>
            </a:r>
            <a:r>
              <a:rPr lang="en-US" dirty="0" smtClean="0"/>
              <a:t>, </a:t>
            </a:r>
            <a:r>
              <a:rPr lang="en-US" dirty="0" err="1" smtClean="0"/>
              <a:t>Volubilis</a:t>
            </a:r>
            <a:r>
              <a:rPr lang="en-US" dirty="0" smtClean="0"/>
              <a:t>, Al </a:t>
            </a:r>
            <a:r>
              <a:rPr lang="en-US" dirty="0" err="1" smtClean="0"/>
              <a:t>Akhawayn</a:t>
            </a:r>
            <a:r>
              <a:rPr lang="en-US" dirty="0" smtClean="0"/>
              <a:t> </a:t>
            </a:r>
            <a:r>
              <a:rPr lang="en-US" dirty="0" err="1" smtClean="0"/>
              <a:t>Unv</a:t>
            </a:r>
            <a:r>
              <a:rPr lang="en-US" dirty="0" smtClean="0"/>
              <a:t>.</a:t>
            </a:r>
          </a:p>
          <a:p>
            <a:pPr lvl="1"/>
            <a:r>
              <a:rPr lang="en-US" dirty="0" smtClean="0"/>
              <a:t>Lectures</a:t>
            </a:r>
          </a:p>
          <a:p>
            <a:pPr lvl="2">
              <a:buNone/>
            </a:pPr>
            <a:r>
              <a:rPr lang="en-US" dirty="0" smtClean="0"/>
              <a:t>- </a:t>
            </a:r>
            <a:r>
              <a:rPr lang="en-US" dirty="0" err="1" smtClean="0"/>
              <a:t>Kobaiti</a:t>
            </a:r>
            <a:r>
              <a:rPr lang="en-US" dirty="0" smtClean="0"/>
              <a:t> (Sufism)</a:t>
            </a:r>
          </a:p>
          <a:p>
            <a:pPr lvl="2">
              <a:buNone/>
            </a:pPr>
            <a:r>
              <a:rPr lang="en-US" dirty="0" smtClean="0"/>
              <a:t>- </a:t>
            </a:r>
            <a:r>
              <a:rPr lang="en-US" dirty="0" err="1" smtClean="0"/>
              <a:t>Witulsky</a:t>
            </a:r>
            <a:r>
              <a:rPr lang="en-US" dirty="0" smtClean="0"/>
              <a:t> (</a:t>
            </a:r>
            <a:r>
              <a:rPr lang="en-US" dirty="0" err="1" smtClean="0"/>
              <a:t>Gnawan</a:t>
            </a:r>
            <a:r>
              <a:rPr lang="en-US" dirty="0" smtClean="0"/>
              <a:t> music)</a:t>
            </a:r>
          </a:p>
          <a:p>
            <a:pPr lvl="2">
              <a:buNone/>
            </a:pPr>
            <a:r>
              <a:rPr lang="en-US" dirty="0" smtClean="0"/>
              <a:t>- </a:t>
            </a:r>
            <a:r>
              <a:rPr lang="en-US" dirty="0" err="1" smtClean="0"/>
              <a:t>Rddad</a:t>
            </a:r>
            <a:r>
              <a:rPr lang="en-US" dirty="0" smtClean="0"/>
              <a:t> (Sufism and youth)</a:t>
            </a:r>
          </a:p>
          <a:p>
            <a:pPr lvl="2">
              <a:buNone/>
            </a:pPr>
            <a:r>
              <a:rPr lang="en-US" dirty="0" smtClean="0"/>
              <a:t>- </a:t>
            </a:r>
            <a:r>
              <a:rPr lang="en-US" dirty="0" err="1" smtClean="0"/>
              <a:t>Monette</a:t>
            </a:r>
            <a:r>
              <a:rPr lang="en-US" dirty="0" smtClean="0"/>
              <a:t> (Maghreb as interfaith mod</a:t>
            </a:r>
            <a:r>
              <a:rPr lang="en-US" dirty="0" smtClean="0">
                <a:solidFill>
                  <a:schemeClr val="bg1"/>
                </a:solidFill>
              </a:rPr>
              <a:t>el)</a:t>
            </a:r>
          </a:p>
          <a:p>
            <a:pPr lvl="1"/>
            <a:endParaRPr lang="en-US" dirty="0" smtClean="0"/>
          </a:p>
        </p:txBody>
      </p:sp>
      <p:sp>
        <p:nvSpPr>
          <p:cNvPr id="6"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mmiller\Desktop\Fulbright-ppt\Casablanca\Jewish_Museum_Fatima.jpg"/>
          <p:cNvPicPr>
            <a:picLocks noChangeAspect="1" noChangeArrowheads="1"/>
          </p:cNvPicPr>
          <p:nvPr/>
        </p:nvPicPr>
        <p:blipFill>
          <a:blip r:embed="rId2" cstate="print"/>
          <a:srcRect/>
          <a:stretch>
            <a:fillRect/>
          </a:stretch>
        </p:blipFill>
        <p:spPr bwMode="auto">
          <a:xfrm>
            <a:off x="381000" y="2895600"/>
            <a:ext cx="2590800" cy="1943100"/>
          </a:xfrm>
          <a:prstGeom prst="rect">
            <a:avLst/>
          </a:prstGeom>
          <a:noFill/>
        </p:spPr>
      </p:pic>
      <p:sp>
        <p:nvSpPr>
          <p:cNvPr id="2" name="Title 1"/>
          <p:cNvSpPr>
            <a:spLocks noGrp="1"/>
          </p:cNvSpPr>
          <p:nvPr>
            <p:ph type="title"/>
          </p:nvPr>
        </p:nvSpPr>
        <p:spPr/>
        <p:txBody>
          <a:bodyPr/>
          <a:lstStyle/>
          <a:p>
            <a:r>
              <a:rPr lang="en-US" dirty="0" smtClean="0"/>
              <a:t>On the ground - </a:t>
            </a:r>
            <a:r>
              <a:rPr lang="en-US" b="1" i="1" dirty="0" smtClean="0"/>
              <a:t>morocco</a:t>
            </a:r>
            <a:endParaRPr lang="en-US" b="1" i="1" dirty="0"/>
          </a:p>
        </p:txBody>
      </p:sp>
      <p:sp>
        <p:nvSpPr>
          <p:cNvPr id="3" name="Content Placeholder 2"/>
          <p:cNvSpPr>
            <a:spLocks noGrp="1"/>
          </p:cNvSpPr>
          <p:nvPr>
            <p:ph idx="1"/>
          </p:nvPr>
        </p:nvSpPr>
        <p:spPr/>
        <p:txBody>
          <a:bodyPr/>
          <a:lstStyle/>
          <a:p>
            <a:pPr>
              <a:buNone/>
            </a:pPr>
            <a:r>
              <a:rPr lang="en-US" dirty="0" smtClean="0"/>
              <a:t>Casablanca</a:t>
            </a:r>
          </a:p>
          <a:p>
            <a:pPr lvl="1"/>
            <a:r>
              <a:rPr lang="en-US" dirty="0" smtClean="0"/>
              <a:t>Jewish Museum, Hassan II Mosque </a:t>
            </a:r>
            <a:endParaRPr lang="en-US" dirty="0"/>
          </a:p>
        </p:txBody>
      </p:sp>
      <p:sp>
        <p:nvSpPr>
          <p:cNvPr id="4"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pic>
        <p:nvPicPr>
          <p:cNvPr id="3077" name="Picture 5" descr="D:\Fulbright-Hayes\Casablanca pics\Hassan_II_Casa.jpg"/>
          <p:cNvPicPr>
            <a:picLocks noChangeAspect="1" noChangeArrowheads="1"/>
          </p:cNvPicPr>
          <p:nvPr/>
        </p:nvPicPr>
        <p:blipFill>
          <a:blip r:embed="rId3" cstate="print"/>
          <a:srcRect/>
          <a:stretch>
            <a:fillRect/>
          </a:stretch>
        </p:blipFill>
        <p:spPr bwMode="auto">
          <a:xfrm>
            <a:off x="2133600" y="4572000"/>
            <a:ext cx="2616200" cy="1962150"/>
          </a:xfrm>
          <a:prstGeom prst="rect">
            <a:avLst/>
          </a:prstGeom>
          <a:noFill/>
        </p:spPr>
      </p:pic>
      <p:pic>
        <p:nvPicPr>
          <p:cNvPr id="3080" name="Picture 8" descr="C:\Documents and Settings\mmiller\Desktop\Fulbright-ppt\Casablanca\Hassan_II_SandD.jpg"/>
          <p:cNvPicPr>
            <a:picLocks noChangeAspect="1" noChangeArrowheads="1"/>
          </p:cNvPicPr>
          <p:nvPr/>
        </p:nvPicPr>
        <p:blipFill>
          <a:blip r:embed="rId4" cstate="print"/>
          <a:srcRect/>
          <a:stretch>
            <a:fillRect/>
          </a:stretch>
        </p:blipFill>
        <p:spPr bwMode="auto">
          <a:xfrm>
            <a:off x="3810000" y="3810000"/>
            <a:ext cx="2616200" cy="1962150"/>
          </a:xfrm>
          <a:prstGeom prst="rect">
            <a:avLst/>
          </a:prstGeom>
          <a:noFill/>
        </p:spPr>
      </p:pic>
      <p:pic>
        <p:nvPicPr>
          <p:cNvPr id="3079" name="Picture 7" descr="C:\Documents and Settings\mmiller\Desktop\Fulbright-ppt\Casablanca\Jewish_Museum_StoryGlass_Casa.jpg"/>
          <p:cNvPicPr>
            <a:picLocks noChangeAspect="1" noChangeArrowheads="1"/>
          </p:cNvPicPr>
          <p:nvPr/>
        </p:nvPicPr>
        <p:blipFill>
          <a:blip r:embed="rId5" cstate="print"/>
          <a:srcRect/>
          <a:stretch>
            <a:fillRect/>
          </a:stretch>
        </p:blipFill>
        <p:spPr bwMode="auto">
          <a:xfrm>
            <a:off x="6248400" y="2667000"/>
            <a:ext cx="2590800" cy="1943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ground - </a:t>
            </a:r>
            <a:r>
              <a:rPr lang="en-US" b="1" i="1" dirty="0" err="1" smtClean="0"/>
              <a:t>tunisia</a:t>
            </a:r>
            <a:endParaRPr lang="en-US" b="1" i="1" dirty="0"/>
          </a:p>
        </p:txBody>
      </p:sp>
      <p:sp>
        <p:nvSpPr>
          <p:cNvPr id="3" name="Content Placeholder 2"/>
          <p:cNvSpPr>
            <a:spLocks noGrp="1"/>
          </p:cNvSpPr>
          <p:nvPr>
            <p:ph idx="1"/>
          </p:nvPr>
        </p:nvSpPr>
        <p:spPr/>
        <p:txBody>
          <a:bodyPr/>
          <a:lstStyle/>
          <a:p>
            <a:pPr>
              <a:buNone/>
            </a:pPr>
            <a:r>
              <a:rPr lang="en-US" dirty="0" err="1" smtClean="0"/>
              <a:t>Kairouan</a:t>
            </a:r>
            <a:r>
              <a:rPr lang="en-US" dirty="0" smtClean="0"/>
              <a:t> – Sousse – </a:t>
            </a:r>
            <a:r>
              <a:rPr lang="en-US" dirty="0" err="1" smtClean="0"/>
              <a:t>Monastir</a:t>
            </a:r>
            <a:r>
              <a:rPr lang="en-US" dirty="0" smtClean="0"/>
              <a:t> - </a:t>
            </a:r>
            <a:r>
              <a:rPr lang="en-US" dirty="0" err="1" smtClean="0"/>
              <a:t>Mahdia</a:t>
            </a:r>
            <a:endParaRPr lang="en-US" dirty="0"/>
          </a:p>
        </p:txBody>
      </p:sp>
      <p:sp>
        <p:nvSpPr>
          <p:cNvPr id="6"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pic>
        <p:nvPicPr>
          <p:cNvPr id="4100" name="Picture 4" descr="C:\Documents and Settings\mmiller\Desktop\Fulbright-ppt\Kairouan-Sousse-Monestir-Mahdia\Bourguiba_Mausoleum_Monastir.jpg"/>
          <p:cNvPicPr>
            <a:picLocks noChangeAspect="1" noChangeArrowheads="1"/>
          </p:cNvPicPr>
          <p:nvPr/>
        </p:nvPicPr>
        <p:blipFill>
          <a:blip r:embed="rId2" cstate="print"/>
          <a:srcRect/>
          <a:stretch>
            <a:fillRect/>
          </a:stretch>
        </p:blipFill>
        <p:spPr bwMode="auto">
          <a:xfrm>
            <a:off x="914400" y="3886200"/>
            <a:ext cx="2590800" cy="1943100"/>
          </a:xfrm>
          <a:prstGeom prst="rect">
            <a:avLst/>
          </a:prstGeom>
          <a:noFill/>
        </p:spPr>
      </p:pic>
      <p:pic>
        <p:nvPicPr>
          <p:cNvPr id="4101" name="Picture 5" descr="C:\Documents and Settings\mmiller\Desktop\Fulbright-ppt\Kairouan-Sousse-Monestir-Mahdia\Grand_Mosque_Kairouan.jpg"/>
          <p:cNvPicPr>
            <a:picLocks noChangeAspect="1" noChangeArrowheads="1"/>
          </p:cNvPicPr>
          <p:nvPr/>
        </p:nvPicPr>
        <p:blipFill>
          <a:blip r:embed="rId3" cstate="print"/>
          <a:srcRect/>
          <a:stretch>
            <a:fillRect/>
          </a:stretch>
        </p:blipFill>
        <p:spPr bwMode="auto">
          <a:xfrm>
            <a:off x="3048000" y="2514600"/>
            <a:ext cx="2590800" cy="1943100"/>
          </a:xfrm>
          <a:prstGeom prst="rect">
            <a:avLst/>
          </a:prstGeom>
          <a:noFill/>
        </p:spPr>
      </p:pic>
      <p:pic>
        <p:nvPicPr>
          <p:cNvPr id="4102" name="Picture 6" descr="C:\Documents and Settings\mmiller\Desktop\Fulbright-ppt\Kairouan-Sousse-Monestir-Mahdia\Ribat_Monastir.jpg"/>
          <p:cNvPicPr>
            <a:picLocks noChangeAspect="1" noChangeArrowheads="1"/>
          </p:cNvPicPr>
          <p:nvPr/>
        </p:nvPicPr>
        <p:blipFill>
          <a:blip r:embed="rId4" cstate="print"/>
          <a:srcRect/>
          <a:stretch>
            <a:fillRect/>
          </a:stretch>
        </p:blipFill>
        <p:spPr bwMode="auto">
          <a:xfrm>
            <a:off x="4800600" y="3505200"/>
            <a:ext cx="3810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 Jem Archeological Museum - Mosaics - IX.jpg"/>
          <p:cNvPicPr>
            <a:picLocks noChangeAspect="1"/>
          </p:cNvPicPr>
          <p:nvPr/>
        </p:nvPicPr>
        <p:blipFill>
          <a:blip r:embed="rId2" cstate="print"/>
          <a:stretch>
            <a:fillRect/>
          </a:stretch>
        </p:blipFill>
        <p:spPr>
          <a:xfrm>
            <a:off x="6477000" y="3429000"/>
            <a:ext cx="2438400" cy="1828800"/>
          </a:xfrm>
          <a:prstGeom prst="rect">
            <a:avLst/>
          </a:prstGeom>
        </p:spPr>
      </p:pic>
      <p:sp>
        <p:nvSpPr>
          <p:cNvPr id="2" name="Title 1"/>
          <p:cNvSpPr>
            <a:spLocks noGrp="1"/>
          </p:cNvSpPr>
          <p:nvPr>
            <p:ph type="title"/>
          </p:nvPr>
        </p:nvSpPr>
        <p:spPr/>
        <p:txBody>
          <a:bodyPr/>
          <a:lstStyle/>
          <a:p>
            <a:r>
              <a:rPr lang="en-US" dirty="0" smtClean="0"/>
              <a:t>On the ground - </a:t>
            </a:r>
            <a:r>
              <a:rPr lang="en-US" b="1" i="1" dirty="0" smtClean="0"/>
              <a:t>Tunisia</a:t>
            </a:r>
            <a:endParaRPr lang="en-US" b="1" i="1" dirty="0"/>
          </a:p>
        </p:txBody>
      </p:sp>
      <p:sp>
        <p:nvSpPr>
          <p:cNvPr id="3" name="Content Placeholder 2"/>
          <p:cNvSpPr>
            <a:spLocks noGrp="1"/>
          </p:cNvSpPr>
          <p:nvPr>
            <p:ph idx="1"/>
          </p:nvPr>
        </p:nvSpPr>
        <p:spPr/>
        <p:txBody>
          <a:bodyPr/>
          <a:lstStyle/>
          <a:p>
            <a:pPr>
              <a:buNone/>
            </a:pPr>
            <a:r>
              <a:rPr lang="en-US" dirty="0" smtClean="0"/>
              <a:t>El </a:t>
            </a:r>
            <a:r>
              <a:rPr lang="en-US" dirty="0" err="1" smtClean="0"/>
              <a:t>Jem</a:t>
            </a:r>
            <a:r>
              <a:rPr lang="en-US" dirty="0" smtClean="0"/>
              <a:t> </a:t>
            </a:r>
          </a:p>
          <a:p>
            <a:pPr lvl="1"/>
            <a:r>
              <a:rPr lang="en-US" dirty="0" smtClean="0"/>
              <a:t>Roman Amphitheatre &amp; Archeological Museum</a:t>
            </a:r>
          </a:p>
        </p:txBody>
      </p:sp>
      <p:sp>
        <p:nvSpPr>
          <p:cNvPr id="5" name="Footer Placeholder 4"/>
          <p:cNvSpPr>
            <a:spLocks noGrp="1"/>
          </p:cNvSpPr>
          <p:nvPr>
            <p:ph type="ftr" sz="quarter" idx="11"/>
          </p:nvPr>
        </p:nvSpPr>
        <p:spPr>
          <a:xfrm>
            <a:off x="4267200" y="6477000"/>
            <a:ext cx="4724400" cy="228601"/>
          </a:xfrm>
        </p:spPr>
        <p:txBody>
          <a:bodyPr/>
          <a:lstStyle/>
          <a:p>
            <a:r>
              <a:rPr lang="en-US" b="1" dirty="0" smtClean="0"/>
              <a:t>Prof. M. J. Miller - Queens College CUNY - 2011</a:t>
            </a:r>
            <a:endParaRPr lang="en-US" b="1" dirty="0"/>
          </a:p>
        </p:txBody>
      </p:sp>
      <p:pic>
        <p:nvPicPr>
          <p:cNvPr id="6" name="Picture 5" descr="Roman ampitheatre at El Jem - II.jpg"/>
          <p:cNvPicPr>
            <a:picLocks noChangeAspect="1"/>
          </p:cNvPicPr>
          <p:nvPr/>
        </p:nvPicPr>
        <p:blipFill>
          <a:blip r:embed="rId3" cstate="print"/>
          <a:stretch>
            <a:fillRect/>
          </a:stretch>
        </p:blipFill>
        <p:spPr>
          <a:xfrm>
            <a:off x="1905000" y="2590800"/>
            <a:ext cx="2362200" cy="1771650"/>
          </a:xfrm>
          <a:prstGeom prst="rect">
            <a:avLst/>
          </a:prstGeom>
        </p:spPr>
      </p:pic>
      <p:pic>
        <p:nvPicPr>
          <p:cNvPr id="7" name="Picture 6" descr="Roman ampitheatre at El Jem - IV.jpg"/>
          <p:cNvPicPr>
            <a:picLocks noChangeAspect="1"/>
          </p:cNvPicPr>
          <p:nvPr/>
        </p:nvPicPr>
        <p:blipFill>
          <a:blip r:embed="rId4" cstate="print"/>
          <a:stretch>
            <a:fillRect/>
          </a:stretch>
        </p:blipFill>
        <p:spPr>
          <a:xfrm>
            <a:off x="228600" y="3886200"/>
            <a:ext cx="2336800" cy="1752600"/>
          </a:xfrm>
          <a:prstGeom prst="rect">
            <a:avLst/>
          </a:prstGeom>
        </p:spPr>
      </p:pic>
      <p:pic>
        <p:nvPicPr>
          <p:cNvPr id="8" name="Picture 7" descr="El Jem Camel Ride.jpg"/>
          <p:cNvPicPr>
            <a:picLocks noChangeAspect="1"/>
          </p:cNvPicPr>
          <p:nvPr/>
        </p:nvPicPr>
        <p:blipFill>
          <a:blip r:embed="rId5" cstate="print"/>
          <a:stretch>
            <a:fillRect/>
          </a:stretch>
        </p:blipFill>
        <p:spPr>
          <a:xfrm>
            <a:off x="2362200" y="4876800"/>
            <a:ext cx="2336800" cy="1752600"/>
          </a:xfrm>
          <a:prstGeom prst="rect">
            <a:avLst/>
          </a:prstGeom>
        </p:spPr>
      </p:pic>
      <p:pic>
        <p:nvPicPr>
          <p:cNvPr id="9" name="Picture 8" descr="El Jem Archeological Museum - Mosaics - IV.jpg"/>
          <p:cNvPicPr>
            <a:picLocks noChangeAspect="1"/>
          </p:cNvPicPr>
          <p:nvPr/>
        </p:nvPicPr>
        <p:blipFill>
          <a:blip r:embed="rId6" cstate="print"/>
          <a:stretch>
            <a:fillRect/>
          </a:stretch>
        </p:blipFill>
        <p:spPr>
          <a:xfrm>
            <a:off x="4191000" y="2743200"/>
            <a:ext cx="2336800" cy="1752600"/>
          </a:xfrm>
          <a:prstGeom prst="rect">
            <a:avLst/>
          </a:prstGeom>
        </p:spPr>
      </p:pic>
      <p:pic>
        <p:nvPicPr>
          <p:cNvPr id="10" name="Picture 9" descr="El Jem Archeological Museum - Mosaics - VII.jpg"/>
          <p:cNvPicPr>
            <a:picLocks noChangeAspect="1"/>
          </p:cNvPicPr>
          <p:nvPr/>
        </p:nvPicPr>
        <p:blipFill>
          <a:blip r:embed="rId7" cstate="print"/>
          <a:stretch>
            <a:fillRect/>
          </a:stretch>
        </p:blipFill>
        <p:spPr>
          <a:xfrm>
            <a:off x="4495800" y="4572000"/>
            <a:ext cx="2336800" cy="1752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aghreb">
      <a:dk1>
        <a:sysClr val="windowText" lastClr="000000"/>
      </a:dk1>
      <a:lt1>
        <a:sysClr val="window" lastClr="FFFFFF"/>
      </a:lt1>
      <a:dk2>
        <a:srgbClr val="696464"/>
      </a:dk2>
      <a:lt2>
        <a:srgbClr val="E9E5DC"/>
      </a:lt2>
      <a:accent1>
        <a:srgbClr val="E14D19"/>
      </a:accent1>
      <a:accent2>
        <a:srgbClr val="9B2D1F"/>
      </a:accent2>
      <a:accent3>
        <a:srgbClr val="A1882B"/>
      </a:accent3>
      <a:accent4>
        <a:srgbClr val="956251"/>
      </a:accent4>
      <a:accent5>
        <a:srgbClr val="0070C0"/>
      </a:accent5>
      <a:accent6>
        <a:srgbClr val="91A046"/>
      </a:accent6>
      <a:hlink>
        <a:srgbClr val="CC9900"/>
      </a:hlink>
      <a:folHlink>
        <a:srgbClr val="FFB60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458</Words>
  <Application>Microsoft Office PowerPoint</Application>
  <PresentationFormat>On-screen Show (4:3)</PresentationFormat>
  <Paragraphs>69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Religious Diversity in the Maghreb – Morocco &amp; tunisia</vt:lpstr>
      <vt:lpstr>Fulbright-hays</vt:lpstr>
      <vt:lpstr>Summer 2011 Program</vt:lpstr>
      <vt:lpstr>The Way Forward:   A DIGITAL CASE STUDY</vt:lpstr>
      <vt:lpstr>On the ground - Morocco</vt:lpstr>
      <vt:lpstr>On the ground - Morocco</vt:lpstr>
      <vt:lpstr>On the ground - morocco</vt:lpstr>
      <vt:lpstr>On the ground - tunisia</vt:lpstr>
      <vt:lpstr>On the ground - Tunisia</vt:lpstr>
      <vt:lpstr>On the ground - tunisia</vt:lpstr>
      <vt:lpstr>On the ground - tunisia</vt:lpstr>
      <vt:lpstr>Back to morocco</vt:lpstr>
    </vt:vector>
  </TitlesOfParts>
  <Company>Queens College Rosenthal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mmiller</dc:creator>
  <cp:lastModifiedBy>mmiller</cp:lastModifiedBy>
  <cp:revision>57</cp:revision>
  <dcterms:created xsi:type="dcterms:W3CDTF">2011-11-14T17:41:46Z</dcterms:created>
  <dcterms:modified xsi:type="dcterms:W3CDTF">2011-11-30T14:15:52Z</dcterms:modified>
</cp:coreProperties>
</file>