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4"/>
  </p:handoutMasterIdLst>
  <p:sldIdLst>
    <p:sldId id="259" r:id="rId2"/>
    <p:sldId id="256" r:id="rId3"/>
    <p:sldId id="274" r:id="rId4"/>
    <p:sldId id="286" r:id="rId5"/>
    <p:sldId id="275" r:id="rId6"/>
    <p:sldId id="284" r:id="rId7"/>
    <p:sldId id="272" r:id="rId8"/>
    <p:sldId id="280" r:id="rId9"/>
    <p:sldId id="279" r:id="rId10"/>
    <p:sldId id="262" r:id="rId11"/>
    <p:sldId id="269" r:id="rId12"/>
    <p:sldId id="267" r:id="rId13"/>
    <p:sldId id="266" r:id="rId14"/>
    <p:sldId id="264" r:id="rId15"/>
    <p:sldId id="257" r:id="rId16"/>
    <p:sldId id="278" r:id="rId17"/>
    <p:sldId id="260" r:id="rId18"/>
    <p:sldId id="270" r:id="rId19"/>
    <p:sldId id="287" r:id="rId20"/>
    <p:sldId id="271" r:id="rId21"/>
    <p:sldId id="263" r:id="rId22"/>
    <p:sldId id="283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522CADBE-ED1E-4780-AE44-6622AC9BA95E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266E73B3-0EDE-48E4-8310-B1D4E54C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246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B933-7D33-4890-B9CD-043E759E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731A-63EC-43B8-855F-E55BD6988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3E7F-A5CF-4F64-9444-60DF571C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3D37-9894-4D2F-8413-4A543B81B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6E5B-CDE1-42DF-A087-7DAA7B190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514D-DD16-4F91-B994-94B05C8E6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20EA-EB8F-4CB8-A1AD-45ECF9F33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4A0D2-AEC4-473E-954D-E05ACC8CF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6598-BB52-4667-A070-E23E84185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0448D-39A8-4868-A92E-8183D84BE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3917-8EFC-4BB7-924B-DB99D7DB9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CACF-78DC-454D-AF79-43AEFB81F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B097A-8892-4AE6-9B74-DCFA7F07D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5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235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4F4E514-D13C-48F5-A14C-28EB09FF9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solidFill>
                  <a:srgbClr val="FFFFCC"/>
                </a:solidFill>
              </a:rPr>
              <a:t>IMPROVING SURVEYS of  SEXUAL BEHAVIOR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USA National STD and Behavior Measurement Experiment</a:t>
            </a:r>
          </a:p>
          <a:p>
            <a:pPr eaLnBrk="1" hangingPunct="1">
              <a:defRPr/>
            </a:pPr>
            <a:r>
              <a:rPr lang="en-US" sz="2800"/>
              <a:t>(NSBME)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 Sexual Experience</a:t>
            </a:r>
            <a:endParaRPr lang="en-US" dirty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743200" y="1219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OR= 2.1, P = </a:t>
            </a:r>
            <a:r>
              <a:rPr lang="en-US" sz="2000" b="1"/>
              <a:t>0.001</a:t>
            </a:r>
          </a:p>
        </p:txBody>
      </p:sp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409575" y="1576388"/>
          <a:ext cx="8582025" cy="4419600"/>
        </p:xfrm>
        <a:graphic>
          <a:graphicData uri="http://schemas.openxmlformats.org/presentationml/2006/ole">
            <p:oleObj spid="_x0000_s23557" name="Chart" r:id="rId3" imgW="8582084" imgH="441973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No Main Sex </a:t>
            </a:r>
            <a:r>
              <a:rPr lang="en-US" smtClean="0"/>
              <a:t>Partner</a:t>
            </a:r>
            <a:r>
              <a:rPr lang="en-US" sz="4000" smtClean="0"/>
              <a:t> in Past Year</a:t>
            </a:r>
          </a:p>
        </p:txBody>
      </p:sp>
      <p:graphicFrame>
        <p:nvGraphicFramePr>
          <p:cNvPr id="2457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57200" y="1600200"/>
          <a:ext cx="8229600" cy="4530725"/>
        </p:xfrm>
        <a:graphic>
          <a:graphicData uri="http://schemas.openxmlformats.org/presentationml/2006/ole">
            <p:oleObj spid="_x0000_s24578" r:id="rId3" imgW="8230313" imgH="4529721" progId="Excel.Chart.8">
              <p:embed/>
            </p:oleObj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71800" y="1219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OR= 1.9, P = 0.001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New Sex Partners, 12 months</a:t>
            </a:r>
            <a:r>
              <a:rPr lang="en-US" sz="3000" smtClean="0"/>
              <a:t/>
            </a:r>
            <a:br>
              <a:rPr lang="en-US" sz="3000" smtClean="0"/>
            </a:br>
            <a:r>
              <a:rPr lang="en-US" sz="2000" b="1" smtClean="0"/>
              <a:t>p &lt; 0.001</a:t>
            </a:r>
          </a:p>
        </p:txBody>
      </p:sp>
      <p:graphicFrame>
        <p:nvGraphicFramePr>
          <p:cNvPr id="3379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43000" y="1752600"/>
          <a:ext cx="7010400" cy="4114800"/>
        </p:xfrm>
        <a:graphic>
          <a:graphicData uri="http://schemas.openxmlformats.org/presentationml/2006/ole">
            <p:oleObj spid="_x0000_s33794" r:id="rId3" imgW="7011008" imgH="411515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Extra-Relationship Sex during</a:t>
            </a:r>
            <a:br>
              <a:rPr lang="en-US" sz="3200" smtClean="0"/>
            </a:br>
            <a:r>
              <a:rPr lang="en-US" sz="3200" smtClean="0"/>
              <a:t>Committed Relationship</a:t>
            </a:r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31863" y="1985963"/>
          <a:ext cx="8450262" cy="4351337"/>
        </p:xfrm>
        <a:graphic>
          <a:graphicData uri="http://schemas.openxmlformats.org/presentationml/2006/ole">
            <p:oleObj spid="_x0000_s32770" name="Chart" r:id="rId3" imgW="8582084" imgH="4419735" progId="Excel.Chart.8">
              <p:embed/>
            </p:oleObj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581400" y="1524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OR= 1.6, p = .001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Never Oral Sex</a:t>
            </a:r>
            <a:endParaRPr lang="en-US" dirty="0"/>
          </a:p>
        </p:txBody>
      </p:sp>
      <p:graphicFrame>
        <p:nvGraphicFramePr>
          <p:cNvPr id="2560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4400" y="1905000"/>
          <a:ext cx="8229600" cy="4373563"/>
        </p:xfrm>
        <a:graphic>
          <a:graphicData uri="http://schemas.openxmlformats.org/presentationml/2006/ole">
            <p:oleObj spid="_x0000_s25602" name="Chart" r:id="rId3" imgW="8191398" imgH="4352815" progId="Excel.Chart.8">
              <p:embed/>
            </p:oleObj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71600" y="1447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OR= 0.5, p &lt; 0.001</a:t>
            </a:r>
          </a:p>
        </p:txBody>
      </p:sp>
      <p:sp>
        <p:nvSpPr>
          <p:cNvPr id="25605" name="TextBox 2"/>
          <p:cNvSpPr txBox="1">
            <a:spLocks noChangeArrowheads="1"/>
          </p:cNvSpPr>
          <p:nvPr/>
        </p:nvSpPr>
        <p:spPr bwMode="auto">
          <a:xfrm>
            <a:off x="4953000" y="1447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000" b="1"/>
              <a:t>OR=0.5, p &lt; 0.001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Ever Heterosexual Anal Sex</a:t>
            </a:r>
          </a:p>
        </p:txBody>
      </p:sp>
      <p:graphicFrame>
        <p:nvGraphicFramePr>
          <p:cNvPr id="26626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0" y="2133600"/>
          <a:ext cx="7010400" cy="4114800"/>
        </p:xfrm>
        <a:graphic>
          <a:graphicData uri="http://schemas.openxmlformats.org/presentationml/2006/ole">
            <p:oleObj spid="_x0000_s26626" r:id="rId3" imgW="7011008" imgH="4115157" progId="Excel.Chart.8">
              <p:embed/>
            </p:oleObj>
          </a:graphicData>
        </a:graphic>
      </p:graphicFrame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OR= 1.7, p &lt; 0.001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Never Sex while Menstruating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OR= 0.7, p &lt; 0.001</a:t>
            </a:r>
            <a:endParaRPr lang="en-US" b="1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524000" y="1981200"/>
          <a:ext cx="6096000" cy="4067175"/>
        </p:xfrm>
        <a:graphic>
          <a:graphicData uri="http://schemas.openxmlformats.org/presentationml/2006/ole">
            <p:oleObj spid="_x0000_s40965" name="Chart" r:id="rId3" imgW="6096000" imgH="4067251" progId="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Used Condom Every Time</a:t>
            </a:r>
            <a:br>
              <a:rPr lang="en-US" b="1" smtClean="0"/>
            </a:br>
            <a:r>
              <a:rPr lang="en-US" b="1" smtClean="0"/>
              <a:t>Past Year</a:t>
            </a:r>
          </a:p>
        </p:txBody>
      </p:sp>
      <p:graphicFrame>
        <p:nvGraphicFramePr>
          <p:cNvPr id="2867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19200" y="1981200"/>
          <a:ext cx="7010400" cy="4343400"/>
        </p:xfrm>
        <a:graphic>
          <a:graphicData uri="http://schemas.openxmlformats.org/presentationml/2006/ole">
            <p:oleObj spid="_x0000_s28674" r:id="rId3" imgW="7011008" imgH="4115157" progId="Excel.Chart.8">
              <p:embed/>
            </p:oleObj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00400" y="1560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OR = 0.5, p &lt; 0.001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Difficulty having</a:t>
            </a:r>
            <a:br>
              <a:rPr lang="en-US" b="1" smtClean="0"/>
            </a:br>
            <a:r>
              <a:rPr lang="en-US" b="1" smtClean="0"/>
              <a:t>Satisfying Sex</a:t>
            </a:r>
          </a:p>
        </p:txBody>
      </p:sp>
      <p:graphicFrame>
        <p:nvGraphicFramePr>
          <p:cNvPr id="3072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3400" y="1981200"/>
          <a:ext cx="7010400" cy="4114800"/>
        </p:xfrm>
        <a:graphic>
          <a:graphicData uri="http://schemas.openxmlformats.org/presentationml/2006/ole">
            <p:oleObj spid="_x0000_s30722" r:id="rId3" imgW="7011008" imgH="4115157" progId="Excel.Chart.8">
              <p:embed/>
            </p:oleObj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287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OR = 1.4, p = 0.011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038600" y="1676400"/>
            <a:ext cx="287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OR = 1.3, p = 0.097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057400"/>
            <a:ext cx="7772400" cy="1447800"/>
          </a:xfrm>
          <a:solidFill>
            <a:srgbClr val="FFFF00"/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effectLst/>
              </a:rPr>
              <a:t>“PIs Know Best”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5486400"/>
            <a:ext cx="8305800" cy="7620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b="1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Charles Turner </a:t>
            </a:r>
            <a:br>
              <a:rPr lang="en-US" sz="3500" dirty="0"/>
            </a:br>
            <a:r>
              <a:rPr lang="en-US" sz="3500" dirty="0"/>
              <a:t>Alia Al-</a:t>
            </a:r>
            <a:r>
              <a:rPr lang="en-US" sz="3500" dirty="0" err="1"/>
              <a:t>Tayyib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Susan Rogers</a:t>
            </a:r>
            <a:br>
              <a:rPr lang="en-US" sz="3500" dirty="0"/>
            </a:br>
            <a:r>
              <a:rPr lang="en-US" sz="3500" dirty="0"/>
              <a:t>Maria </a:t>
            </a:r>
            <a:r>
              <a:rPr lang="en-US" sz="3500" dirty="0" err="1"/>
              <a:t>Villarroel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Anthony Roman</a:t>
            </a:r>
            <a:br>
              <a:rPr lang="en-US" sz="3500" dirty="0"/>
            </a:br>
            <a:r>
              <a:rPr lang="en-US" sz="3500" dirty="0"/>
              <a:t>James </a:t>
            </a:r>
            <a:r>
              <a:rPr lang="en-US" sz="3500" dirty="0" err="1"/>
              <a:t>Chromy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Phillip Cooley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/>
              <a:t>Funded by NIMH and NICHD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200" b="1" dirty="0"/>
              <a:t>(R01-MH56319 &amp; R01-HD31067)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“</a:t>
            </a:r>
            <a:r>
              <a:rPr lang="en-US" sz="3200" b="1" dirty="0" smtClean="0"/>
              <a:t>Very Easy” to become Sexually Aroused</a:t>
            </a:r>
            <a:endParaRPr lang="en-US" sz="3200" b="1" dirty="0"/>
          </a:p>
        </p:txBody>
      </p:sp>
      <p:graphicFrame>
        <p:nvGraphicFramePr>
          <p:cNvPr id="3174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09600" y="1981200"/>
          <a:ext cx="7772400" cy="4114800"/>
        </p:xfrm>
        <a:graphic>
          <a:graphicData uri="http://schemas.openxmlformats.org/presentationml/2006/ole">
            <p:oleObj spid="_x0000_s31746" r:id="rId3" imgW="7773074" imgH="4115157" progId="Excel.Chart.8">
              <p:embed/>
            </p:oleObj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00200" y="1447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OR = 1.8</a:t>
            </a:r>
          </a:p>
          <a:p>
            <a:r>
              <a:rPr lang="en-US"/>
              <a:t>p &lt; 0.001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505200" y="1371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 = 2.8</a:t>
            </a:r>
          </a:p>
          <a:p>
            <a:r>
              <a:rPr lang="en-US"/>
              <a:t>p &lt; 0.001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181600" y="1371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 = 1.5</a:t>
            </a:r>
          </a:p>
          <a:p>
            <a:r>
              <a:rPr lang="en-US"/>
              <a:t>p = 0.003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Always Asked or Told about</a:t>
            </a:r>
            <a:br>
              <a:rPr lang="en-US" b="1" smtClean="0"/>
            </a:br>
            <a:r>
              <a:rPr lang="en-US" b="1" smtClean="0"/>
              <a:t>Past Sex Partners</a:t>
            </a:r>
          </a:p>
        </p:txBody>
      </p:sp>
      <p:graphicFrame>
        <p:nvGraphicFramePr>
          <p:cNvPr id="2969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90600" y="1981200"/>
          <a:ext cx="7010400" cy="4114800"/>
        </p:xfrm>
        <a:graphic>
          <a:graphicData uri="http://schemas.openxmlformats.org/presentationml/2006/ole">
            <p:oleObj spid="_x0000_s29698" r:id="rId3" imgW="7011008" imgH="4115157" progId="Excel.Chart.8">
              <p:embed/>
            </p:oleObj>
          </a:graphicData>
        </a:graphic>
      </p:graphicFrame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OR = 1.4, p = 0.058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4419600" y="1676400"/>
            <a:ext cx="287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OR = 1.5, p = 0.028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47800"/>
          </a:xfrm>
          <a:solidFill>
            <a:srgbClr val="FFFF00"/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effectLst/>
              </a:rPr>
              <a:t>CONCLUSION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8305800" cy="3962400"/>
          </a:xfrm>
        </p:spPr>
        <p:txBody>
          <a:bodyPr/>
          <a:lstStyle/>
          <a:p>
            <a:r>
              <a:rPr lang="en-US" b="1" smtClean="0">
                <a:effectLst/>
              </a:rPr>
              <a:t>T-ACASI Reduces Self-Report Bias</a:t>
            </a:r>
          </a:p>
          <a:p>
            <a:endParaRPr lang="en-US" b="1" smtClean="0">
              <a:effectLst/>
            </a:endParaRPr>
          </a:p>
          <a:p>
            <a:r>
              <a:rPr lang="en-US" b="1" smtClean="0">
                <a:effectLst/>
              </a:rPr>
              <a:t>What  People Do </a:t>
            </a:r>
          </a:p>
          <a:p>
            <a:r>
              <a:rPr lang="en-US" sz="2400" b="1" smtClean="0">
                <a:effectLst/>
              </a:rPr>
              <a:t>vs.</a:t>
            </a:r>
          </a:p>
          <a:p>
            <a:r>
              <a:rPr lang="en-US" b="1" smtClean="0">
                <a:effectLst/>
              </a:rPr>
              <a:t> What People Say They Do</a:t>
            </a:r>
            <a:endParaRPr lang="en-US" smtClean="0">
              <a:effectLst/>
            </a:endParaRPr>
          </a:p>
          <a:p>
            <a:endParaRPr lang="en-US" smtClean="0">
              <a:effectLst/>
            </a:endParaRPr>
          </a:p>
          <a:p>
            <a:r>
              <a:rPr lang="en-US" b="1" smtClean="0">
                <a:effectLst/>
              </a:rPr>
              <a:t>Lessons in Fallibility of PI Assumptions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73"/>
                </a:solidFill>
              </a:rPr>
              <a:t>OBJECTIVE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Importance of Self-Report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Final Installment of NSBME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“PIs know best”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73"/>
                </a:solidFill>
              </a:rPr>
              <a:t>SELF-REPORT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Almost everything we know about sexual behaviors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mtClean="0"/>
              <a:t>Population Surveys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mtClean="0"/>
              <a:t>Evaluation of Interventions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mtClean="0"/>
              <a:t>Clinical Medicine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3200" smtClean="0"/>
              <a:t>Privacy, SAQs, and , Audio-CASI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6100" y="159885"/>
            <a:ext cx="8229600" cy="898183"/>
          </a:xfrm>
          <a:solidFill>
            <a:srgbClr val="FFFF00"/>
          </a:solidFill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T-ACASI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smtClean="0"/>
              <a:t>Developed by Phil Cooley in 1994-95.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80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smtClean="0"/>
              <a:t>Human interviewers recruit respondents and introduce survey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80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smtClean="0"/>
              <a:t>Computer-recorded questions played and respondents used telephone keypad to respond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80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smtClean="0"/>
              <a:t>First demonstration of impact of T-ACASI: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smtClean="0"/>
              <a:t>   1996 ASC meetings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73"/>
                </a:solidFill>
              </a:rPr>
              <a:t>T-ACASI Advantages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Entirely private administration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Completely standardized – everyone hears exactly same question wording, intonation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mtClean="0"/>
              <a:t>Eases multilingual interviewing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229600" cy="12192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000073"/>
                </a:solidFill>
              </a:rPr>
              <a:t>NSBME: National STD and Behavior Measurement Experiment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077200" cy="3962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smtClean="0"/>
              <a:t>Two probability samples of English speaking adults ages 18-45 living in households with telephones</a:t>
            </a:r>
          </a:p>
          <a:p>
            <a:pPr lvl="1" eaLnBrk="1" hangingPunct="1">
              <a:defRPr/>
            </a:pPr>
            <a:r>
              <a:rPr lang="en-US" smtClean="0"/>
              <a:t>National stratum, N=1,543</a:t>
            </a:r>
          </a:p>
          <a:p>
            <a:pPr lvl="1" eaLnBrk="1" hangingPunct="1">
              <a:defRPr/>
            </a:pPr>
            <a:r>
              <a:rPr lang="en-US" smtClean="0"/>
              <a:t>Baltimore stratum, N=744</a:t>
            </a:r>
            <a:endParaRPr lang="en-US" sz="2400" smtClean="0"/>
          </a:p>
          <a:p>
            <a:pPr algn="l" eaLnBrk="1" hangingPunct="1">
              <a:buFont typeface="Arial" charset="0"/>
              <a:buChar char="•"/>
              <a:defRPr/>
            </a:pPr>
            <a:endParaRPr lang="en-US" sz="2800" smtClean="0"/>
          </a:p>
          <a:p>
            <a:pPr algn="l" eaLnBrk="1" hangingPunct="1">
              <a:defRPr/>
            </a:pPr>
            <a:r>
              <a:rPr lang="en-US" sz="2800" smtClean="0"/>
              <a:t>Telephone numbers randomly assigned to T-IAQ or T-ACASI condition</a:t>
            </a:r>
          </a:p>
          <a:p>
            <a:pPr algn="l" eaLnBrk="1" hangingPunct="1">
              <a:defRPr/>
            </a:pPr>
            <a:endParaRPr lang="en-US" sz="3200" smtClean="0"/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28600"/>
            <a:ext cx="8229600" cy="12192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bg2"/>
                </a:solidFill>
              </a:rPr>
              <a:t>NSBME</a:t>
            </a:r>
            <a:br>
              <a:rPr lang="en-US" sz="4000" smtClean="0">
                <a:solidFill>
                  <a:schemeClr val="bg2"/>
                </a:solidFill>
              </a:rPr>
            </a:br>
            <a:r>
              <a:rPr lang="en-US" sz="4000" smtClean="0">
                <a:solidFill>
                  <a:schemeClr val="bg2"/>
                </a:solidFill>
              </a:rPr>
              <a:t>FINDINGS TO DATE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057400"/>
            <a:ext cx="6400800" cy="3962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Increased illicit but not licit drug use</a:t>
            </a:r>
            <a:br>
              <a:rPr lang="en-US" sz="2800" smtClean="0"/>
            </a:br>
            <a:r>
              <a:rPr lang="en-US" sz="1600" i="1" smtClean="0"/>
              <a:t>Addictions,</a:t>
            </a:r>
            <a:r>
              <a:rPr lang="en-US" sz="1600" smtClean="0"/>
              <a:t> 2004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800" smtClean="0"/>
              <a:t>Increased same-gender sex --- particularly in gay-unfriendly regions</a:t>
            </a:r>
            <a:br>
              <a:rPr lang="en-US" sz="2800" smtClean="0"/>
            </a:br>
            <a:r>
              <a:rPr lang="en-US" sz="1600" i="1" smtClean="0"/>
              <a:t>Public Opinion Quarterly,</a:t>
            </a:r>
            <a:r>
              <a:rPr lang="en-US" sz="1600" smtClean="0"/>
              <a:t> 2006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800" smtClean="0"/>
              <a:t>Increased reporting of STD history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1600" smtClean="0"/>
              <a:t>STDs, 2008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800" smtClean="0"/>
              <a:t>Increased reporting of unpopular social attitudes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1600" i="1" smtClean="0"/>
              <a:t>Public Opinion Quarterly,</a:t>
            </a:r>
            <a:r>
              <a:rPr lang="en-US" sz="1600" smtClean="0"/>
              <a:t> 2009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mtClean="0"/>
              <a:t>Heterosexual Sex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smtClean="0"/>
              <a:t>Forthcoming</a:t>
            </a:r>
            <a:r>
              <a:rPr lang="en-US" sz="3900" smtClean="0"/>
              <a:t/>
            </a:r>
            <a:br>
              <a:rPr lang="en-US" sz="3900" smtClean="0"/>
            </a:br>
            <a:r>
              <a:rPr lang="en-US" sz="3900" i="1" smtClean="0"/>
              <a:t>International Journal of Epidemiology</a:t>
            </a:r>
            <a:r>
              <a:rPr lang="en-US" sz="3900" smtClean="0"/>
              <a:t/>
            </a:r>
            <a:br>
              <a:rPr lang="en-US" sz="3900" smtClean="0"/>
            </a:br>
            <a:r>
              <a:rPr lang="en-US" sz="2400" smtClean="0"/>
              <a:t>Summer / Fall, 2009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3345</TotalTime>
  <Words>339</Words>
  <Application>Microsoft Office PowerPoint</Application>
  <PresentationFormat>On-screen Show (4:3)</PresentationFormat>
  <Paragraphs>84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Wingdings</vt:lpstr>
      <vt:lpstr>Calibri</vt:lpstr>
      <vt:lpstr>Beam</vt:lpstr>
      <vt:lpstr>Beam</vt:lpstr>
      <vt:lpstr>Chart</vt:lpstr>
      <vt:lpstr>Microsoft Excel Chart</vt:lpstr>
      <vt:lpstr>IMPROVING SURVEYS of  SEXUAL BEHAVIOR</vt:lpstr>
      <vt:lpstr> Charles Turner  Alia Al-Tayyib Susan Rogers Maria Villarroel Anthony Roman James Chromy Phillip Cooley</vt:lpstr>
      <vt:lpstr>OBJECTIVE</vt:lpstr>
      <vt:lpstr>SELF-REPORT</vt:lpstr>
      <vt:lpstr>Slide 5</vt:lpstr>
      <vt:lpstr>T-ACASI Advantages</vt:lpstr>
      <vt:lpstr>NSBME: National STD and Behavior Measurement Experiment</vt:lpstr>
      <vt:lpstr>NSBME FINDINGS TO DATE</vt:lpstr>
      <vt:lpstr> Heterosexual Sex   Forthcoming International Journal of Epidemiology Summer / Fall, 2009</vt:lpstr>
      <vt:lpstr>No Sexual Experience</vt:lpstr>
      <vt:lpstr>No Main Sex Partner in Past Year</vt:lpstr>
      <vt:lpstr>New Sex Partners, 12 months p &lt; 0.001</vt:lpstr>
      <vt:lpstr>Extra-Relationship Sex during Committed Relationship</vt:lpstr>
      <vt:lpstr>Never Oral Sex</vt:lpstr>
      <vt:lpstr>Ever Heterosexual Anal Sex</vt:lpstr>
      <vt:lpstr>Never Sex while Menstruating</vt:lpstr>
      <vt:lpstr>Used Condom Every Time Past Year</vt:lpstr>
      <vt:lpstr>Difficulty having Satisfying Sex</vt:lpstr>
      <vt:lpstr>“PIs Know Best”</vt:lpstr>
      <vt:lpstr>“Very Easy” to become Sexually Aroused</vt:lpstr>
      <vt:lpstr>Always Asked or Told about Past Sex Partners</vt:lpstr>
      <vt:lpstr>CONCLUSION</vt:lpstr>
    </vt:vector>
  </TitlesOfParts>
  <Company>CUNY - Queens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CF Turner  AA Al-Tayyib SM Rogers MA Villarroel AM Roman JR Chromy PC Cooley</dc:title>
  <dc:creator>CF Turner</dc:creator>
  <cp:lastModifiedBy>CF Turner</cp:lastModifiedBy>
  <cp:revision>74</cp:revision>
  <dcterms:created xsi:type="dcterms:W3CDTF">2009-06-22T18:54:37Z</dcterms:created>
  <dcterms:modified xsi:type="dcterms:W3CDTF">2011-01-03T15:42:10Z</dcterms:modified>
</cp:coreProperties>
</file>