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5" r:id="rId3"/>
    <p:sldId id="308" r:id="rId4"/>
    <p:sldId id="293" r:id="rId5"/>
    <p:sldId id="307" r:id="rId6"/>
    <p:sldId id="295" r:id="rId7"/>
    <p:sldId id="296" r:id="rId8"/>
    <p:sldId id="320" r:id="rId9"/>
    <p:sldId id="321" r:id="rId10"/>
    <p:sldId id="323" r:id="rId11"/>
    <p:sldId id="322" r:id="rId12"/>
    <p:sldId id="303" r:id="rId13"/>
    <p:sldId id="302" r:id="rId14"/>
    <p:sldId id="299" r:id="rId15"/>
    <p:sldId id="300" r:id="rId16"/>
    <p:sldId id="301" r:id="rId17"/>
    <p:sldId id="297" r:id="rId18"/>
    <p:sldId id="294" r:id="rId19"/>
    <p:sldId id="298" r:id="rId20"/>
    <p:sldId id="259" r:id="rId21"/>
    <p:sldId id="263" r:id="rId22"/>
    <p:sldId id="264" r:id="rId23"/>
    <p:sldId id="283" r:id="rId24"/>
    <p:sldId id="265" r:id="rId25"/>
    <p:sldId id="267" r:id="rId26"/>
    <p:sldId id="268" r:id="rId27"/>
    <p:sldId id="262" r:id="rId28"/>
    <p:sldId id="284" r:id="rId29"/>
    <p:sldId id="304" r:id="rId30"/>
    <p:sldId id="324" r:id="rId31"/>
    <p:sldId id="266" r:id="rId32"/>
    <p:sldId id="309" r:id="rId33"/>
    <p:sldId id="291" r:id="rId34"/>
    <p:sldId id="274" r:id="rId35"/>
    <p:sldId id="275" r:id="rId36"/>
    <p:sldId id="276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2877B2-C944-45BF-8A99-9CAB3E5CF1F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C995D4-088F-4170-81E2-AEC4960A9B3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Chinese 101: Lesson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				</a:t>
            </a:r>
            <a:r>
              <a:rPr lang="en-US" dirty="0"/>
              <a:t> </a:t>
            </a:r>
            <a:r>
              <a:rPr lang="en-US" dirty="0" smtClean="0"/>
              <a:t>          November 26,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Exercise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我有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zh-CN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3098800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Exercise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我要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38400"/>
            <a:ext cx="2667000" cy="35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(&lt;10)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800" dirty="0" smtClean="0"/>
              <a:t>几</a:t>
            </a:r>
            <a:endParaRPr lang="en-US" altLang="zh-CN" sz="22800" dirty="0" smtClean="0"/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jǐ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0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(&gt;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/>
              <a:t>多  少</a:t>
            </a:r>
            <a:endParaRPr lang="en-US" altLang="zh-CN" sz="22400" dirty="0" smtClean="0"/>
          </a:p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duō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shǎo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629" y="597932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Measure Word + NP</a:t>
            </a: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几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姐姐</a:t>
            </a:r>
            <a:endParaRPr lang="en-US" altLang="zh-CN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‘how many sisters’</a:t>
            </a: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学生</a:t>
            </a:r>
            <a:endParaRPr lang="en-US" altLang="zh-CN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‘how many students’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7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1524000"/>
            <a:ext cx="8177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几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ask about a small number (&lt; 10);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少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ask about a big number (&gt; 10)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皇后大学有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个学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皇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后大学有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几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个学生？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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rgbClr val="7030A0"/>
                </a:solidFill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几 </a:t>
            </a:r>
            <a:r>
              <a:rPr lang="en-US" altLang="zh-CN" sz="3600" b="1" dirty="0" smtClean="0">
                <a:solidFill>
                  <a:srgbClr val="7030A0"/>
                </a:solidFill>
              </a:rPr>
              <a:t>vs.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多少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3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629" y="1524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sym typeface="Wingdings"/>
              </a:rPr>
              <a:t> 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>
                <a:solidFill>
                  <a:srgbClr val="7030A0"/>
                </a:solidFill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3333CC"/>
                </a:solidFill>
              </a:rPr>
              <a:t>Exercise</a:t>
            </a:r>
            <a:endParaRPr lang="en-US" sz="3600" b="1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256" y="1339334"/>
            <a:ext cx="7890029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 whether to use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几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ask the following questions: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我们班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class)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个学生？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你有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个弟弟？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你认识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个汉字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Hanzi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你今天要喝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bēi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cup)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咖啡？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Examples?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18986"/>
            <a:ext cx="2025015" cy="20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4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/>
              <a:t>家</a:t>
            </a:r>
            <a:endParaRPr lang="en-US" altLang="zh-CN" sz="22400" dirty="0" smtClean="0"/>
          </a:p>
          <a:p>
            <a:pPr>
              <a:buNone/>
            </a:pP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jiā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73" y="1371600"/>
            <a:ext cx="2701854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5073" y="5181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你家在哪儿？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0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2852995" cy="2100243"/>
          </a:xfrm>
        </p:spPr>
      </p:pic>
      <p:sp>
        <p:nvSpPr>
          <p:cNvPr id="5" name="TextBox 4"/>
          <p:cNvSpPr txBox="1"/>
          <p:nvPr/>
        </p:nvSpPr>
        <p:spPr>
          <a:xfrm>
            <a:off x="762000" y="3657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大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家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好，我叫</a:t>
            </a:r>
            <a:r>
              <a:rPr lang="en-US" altLang="zh-CN" sz="3600" b="1" dirty="0" smtClean="0">
                <a:solidFill>
                  <a:srgbClr val="7030A0"/>
                </a:solidFill>
              </a:rPr>
              <a:t>______________</a:t>
            </a:r>
            <a:r>
              <a:rPr lang="zh-CN" altLang="en-US" sz="2800" dirty="0" smtClean="0">
                <a:solidFill>
                  <a:prstClr val="black"/>
                </a:solidFill>
              </a:rPr>
              <a:t>。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CN" altLang="en-US" sz="22800" dirty="0" smtClean="0"/>
              <a:t>几口人</a:t>
            </a:r>
            <a:endParaRPr lang="en-US" altLang="zh-CN" sz="22800" dirty="0" smtClean="0"/>
          </a:p>
          <a:p>
            <a:pPr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jǐ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kǒu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9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86800" cy="5635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words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686800" cy="5407152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English	one </a:t>
            </a:r>
            <a:r>
              <a:rPr lang="en-US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cat	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three </a:t>
            </a:r>
            <a:r>
              <a:rPr lang="en-US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cats</a:t>
            </a:r>
            <a:endParaRPr lang="en-US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Chinese	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yì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zhī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māo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sān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zhī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māo</a:t>
            </a:r>
            <a:endParaRPr lang="en-US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  只    猫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三   只  猫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447800"/>
            <a:ext cx="2170845" cy="1450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64" y="1440676"/>
            <a:ext cx="20574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milyCartoon-B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3733800" cy="4077895"/>
          </a:xfrm>
        </p:spPr>
      </p:pic>
      <p:sp>
        <p:nvSpPr>
          <p:cNvPr id="5" name="TextBox 4"/>
          <p:cNvSpPr txBox="1"/>
          <p:nvPr/>
        </p:nvSpPr>
        <p:spPr>
          <a:xfrm>
            <a:off x="4114800" y="3124200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Q: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你们家有几口人？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endParaRPr lang="en-US" sz="2800" dirty="0"/>
          </a:p>
          <a:p>
            <a:r>
              <a:rPr lang="en-US" altLang="zh-CN" sz="2800" b="1" dirty="0" smtClean="0">
                <a:solidFill>
                  <a:srgbClr val="7030A0"/>
                </a:solidFill>
              </a:rPr>
              <a:t>A: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我们家有四口人。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7030A0"/>
                </a:solidFill>
              </a:rPr>
              <a:t>Q: </a:t>
            </a:r>
            <a:r>
              <a:rPr lang="zh-CN" altLang="en-US" sz="2800" b="1" dirty="0">
                <a:solidFill>
                  <a:srgbClr val="7030A0"/>
                </a:solidFill>
              </a:rPr>
              <a:t>他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们是谁？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7030A0"/>
                </a:solidFill>
              </a:rPr>
              <a:t>A: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他们是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________________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。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3333CC"/>
                </a:solidFill>
              </a:rPr>
              <a:t>爸  爸</a:t>
            </a:r>
            <a:endParaRPr lang="en-US" sz="2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3333CC"/>
                </a:solidFill>
              </a:rPr>
              <a:t>妈  妈</a:t>
            </a:r>
            <a:endParaRPr lang="en-US" sz="2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3333CC"/>
                </a:solidFill>
              </a:rPr>
              <a:t>哥</a:t>
            </a:r>
            <a:r>
              <a:rPr lang="en-US" altLang="zh-CN" sz="22400" dirty="0" smtClean="0">
                <a:solidFill>
                  <a:srgbClr val="3333CC"/>
                </a:solidFill>
              </a:rPr>
              <a:t>  </a:t>
            </a:r>
            <a:r>
              <a:rPr lang="zh-CN" altLang="en-US" sz="22400" dirty="0" smtClean="0">
                <a:solidFill>
                  <a:srgbClr val="3333CC"/>
                </a:solidFill>
              </a:rPr>
              <a:t>哥</a:t>
            </a:r>
            <a:endParaRPr lang="en-US" sz="2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3333CC"/>
                </a:solidFill>
              </a:rPr>
              <a:t>弟  弟</a:t>
            </a:r>
            <a:endParaRPr lang="en-US" sz="2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8392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3333CC"/>
                </a:solidFill>
              </a:rPr>
              <a:t>姐  姐</a:t>
            </a:r>
            <a:endParaRPr lang="en-US" altLang="zh-CN" sz="22400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jiě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3333CC"/>
                </a:solidFill>
              </a:rPr>
              <a:t>妹  妹</a:t>
            </a:r>
            <a:endParaRPr lang="en-US" altLang="zh-CN" sz="22400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3333CC"/>
                </a:solidFill>
              </a:rPr>
              <a:t>和</a:t>
            </a:r>
            <a:endParaRPr lang="en-US" altLang="zh-CN" sz="22400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3333CC"/>
                </a:solidFill>
              </a:rPr>
              <a:t>我</a:t>
            </a:r>
            <a:endParaRPr lang="en-US" sz="2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ly_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425196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3060" y="3276600"/>
            <a:ext cx="6172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Q: 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你们家有几口人？</a:t>
            </a:r>
            <a:endParaRPr lang="en-US" altLang="zh-CN" sz="2800" b="1" dirty="0" smtClean="0">
              <a:solidFill>
                <a:srgbClr val="002060"/>
              </a:solidFill>
            </a:endParaRPr>
          </a:p>
          <a:p>
            <a:endParaRPr lang="en-US" altLang="zh-CN" sz="2800" b="1" dirty="0">
              <a:solidFill>
                <a:srgbClr val="7030A0"/>
              </a:solidFill>
            </a:endParaRPr>
          </a:p>
          <a:p>
            <a:r>
              <a:rPr lang="en-US" altLang="zh-CN" sz="2800" b="1" dirty="0" smtClean="0">
                <a:solidFill>
                  <a:srgbClr val="7030A0"/>
                </a:solidFill>
              </a:rPr>
              <a:t>A: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我们家一共有四口人。他们是爸爸，妈妈，弟弟，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和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我。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7231" y="324433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一共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6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86800" cy="5635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word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001000" cy="5330952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Numeral	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Word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Noun</a:t>
            </a:r>
          </a:p>
          <a:p>
            <a:pPr marL="0" indent="0" fontAlgn="ctr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sān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zhī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māo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‘3 cats’</a:t>
            </a:r>
          </a:p>
          <a:p>
            <a:pPr marL="0" indent="0" fontAlgn="ctr"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三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		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只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			 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猫</a:t>
            </a:r>
            <a:endParaRPr lang="en-US" altLang="zh-CN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**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sān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zhī</a:t>
            </a:r>
            <a:r>
              <a:rPr lang="en-US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		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rén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三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只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			</a:t>
            </a:r>
            <a:r>
              <a:rPr lang="zh-CN" altLang="en-US" dirty="0">
                <a:latin typeface="Times" panose="02020603050405020304" pitchFamily="18" charset="0"/>
                <a:cs typeface="Times" panose="02020603050405020304" pitchFamily="18" charset="0"/>
              </a:rPr>
              <a:t>人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		‘3 people’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sān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gè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		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rén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三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个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			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人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		‘3 people’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</a:p>
          <a:p>
            <a:pPr marL="0" indent="0" fontAlgn="ctr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fontAlgn="ctr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3333CC"/>
                </a:solidFill>
              </a:rPr>
              <a:t>一  共</a:t>
            </a:r>
            <a:endParaRPr lang="en-US" altLang="zh-CN" sz="22400" dirty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6000" dirty="0" smtClean="0"/>
              <a:t>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yí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6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93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FF0000"/>
                </a:solidFill>
              </a:rPr>
              <a:t>还   </a:t>
            </a:r>
            <a:endParaRPr lang="en-US" altLang="zh-CN" sz="2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7200" dirty="0" err="1">
                <a:solidFill>
                  <a:srgbClr val="FF0000"/>
                </a:solidFill>
              </a:rPr>
              <a:t>h</a:t>
            </a:r>
            <a:r>
              <a:rPr lang="en-US" sz="7200" dirty="0" err="1" smtClean="0">
                <a:solidFill>
                  <a:srgbClr val="FF0000"/>
                </a:solidFill>
              </a:rPr>
              <a:t>ái</a:t>
            </a:r>
            <a:endParaRPr lang="en-US" sz="72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853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还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+ Verb: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(1)	</a:t>
            </a:r>
            <a:r>
              <a:rPr lang="zh-CN" altLang="en-US" sz="2800" dirty="0" smtClean="0"/>
              <a:t>还有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sz="2400" b="1" dirty="0">
                <a:solidFill>
                  <a:srgbClr val="002060"/>
                </a:solidFill>
              </a:rPr>
              <a:t>Q: </a:t>
            </a:r>
            <a:r>
              <a:rPr lang="zh-CN" altLang="en-US" sz="2400" b="1" dirty="0">
                <a:solidFill>
                  <a:srgbClr val="002060"/>
                </a:solidFill>
              </a:rPr>
              <a:t>你们家有几口人？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endParaRPr lang="en-US" sz="2400" dirty="0"/>
          </a:p>
          <a:p>
            <a:r>
              <a:rPr lang="en-US" sz="2400" b="1" dirty="0">
                <a:solidFill>
                  <a:srgbClr val="7030A0"/>
                </a:solidFill>
              </a:rPr>
              <a:t>A: </a:t>
            </a:r>
            <a:r>
              <a:rPr lang="zh-CN" altLang="en-US" sz="2400" b="1" dirty="0">
                <a:solidFill>
                  <a:srgbClr val="7030A0"/>
                </a:solidFill>
              </a:rPr>
              <a:t>我们家一共四口人。他们是爸爸，妈妈，弟弟， </a:t>
            </a:r>
            <a:r>
              <a:rPr lang="zh-CN" altLang="en-US" sz="2400" b="1" dirty="0">
                <a:solidFill>
                  <a:srgbClr val="FF0000"/>
                </a:solidFill>
              </a:rPr>
              <a:t>还有</a:t>
            </a:r>
            <a:r>
              <a:rPr lang="zh-CN" altLang="en-US" sz="2400" b="1" dirty="0">
                <a:solidFill>
                  <a:srgbClr val="7030A0"/>
                </a:solidFill>
              </a:rPr>
              <a:t>我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。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endParaRPr lang="en-US" altLang="zh-CN" sz="2400" b="1" dirty="0">
              <a:solidFill>
                <a:srgbClr val="7030A0"/>
              </a:solidFill>
            </a:endParaRPr>
          </a:p>
          <a:p>
            <a:r>
              <a:rPr lang="en-US" altLang="zh-CN" sz="2800" dirty="0" smtClean="0">
                <a:latin typeface="+mn-ea"/>
              </a:rPr>
              <a:t>(2) 	</a:t>
            </a:r>
            <a:r>
              <a:rPr lang="zh-CN" altLang="en-US" sz="2800" dirty="0" smtClean="0"/>
              <a:t>还要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800" dirty="0" smtClean="0"/>
              <a:t>你还要什么？</a:t>
            </a:r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(3)	</a:t>
            </a:r>
            <a:r>
              <a:rPr lang="zh-CN" altLang="en-US" sz="2800" dirty="0" smtClean="0"/>
              <a:t>还喝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我喝了咖啡，喝了茶，还喝了可乐。</a:t>
            </a:r>
            <a:endParaRPr lang="en-US" altLang="zh-CN" sz="2800" dirty="0"/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910690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ly_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425196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3060" y="3276600"/>
            <a:ext cx="6172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Q: 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你们家有几口人？</a:t>
            </a:r>
            <a:endParaRPr lang="en-US" altLang="zh-CN" sz="2800" b="1" dirty="0" smtClean="0">
              <a:solidFill>
                <a:srgbClr val="002060"/>
              </a:solidFill>
            </a:endParaRP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7030A0"/>
                </a:solidFill>
              </a:rPr>
              <a:t>A: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我们家</a:t>
            </a:r>
            <a:r>
              <a:rPr lang="zh-CN" altLang="en-US" sz="2800" b="1" dirty="0">
                <a:solidFill>
                  <a:srgbClr val="7030A0"/>
                </a:solidFill>
              </a:rPr>
              <a:t>一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共有四</a:t>
            </a:r>
            <a:r>
              <a:rPr lang="zh-CN" altLang="en-US" sz="2800" b="1" dirty="0">
                <a:solidFill>
                  <a:srgbClr val="7030A0"/>
                </a:solidFill>
              </a:rPr>
              <a:t>口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人。他们是爸爸，妈妈，弟弟，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还有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我。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08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007A37"/>
                </a:solidFill>
              </a:rPr>
              <a:t>工</a:t>
            </a:r>
            <a:r>
              <a:rPr lang="en-US" altLang="zh-CN" sz="22400" dirty="0" smtClean="0">
                <a:solidFill>
                  <a:srgbClr val="007A37"/>
                </a:solidFill>
              </a:rPr>
              <a:t>  </a:t>
            </a:r>
            <a:r>
              <a:rPr lang="zh-CN" altLang="en-US" sz="22400" dirty="0" smtClean="0">
                <a:solidFill>
                  <a:srgbClr val="007A37"/>
                </a:solidFill>
              </a:rPr>
              <a:t>作</a:t>
            </a:r>
            <a:endParaRPr lang="en-US" altLang="zh-CN" sz="22400" dirty="0" smtClean="0">
              <a:solidFill>
                <a:srgbClr val="007A37"/>
              </a:solidFill>
            </a:endParaRPr>
          </a:p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gōng</a:t>
            </a:r>
            <a:r>
              <a:rPr lang="en-US" sz="72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</a:t>
            </a:r>
            <a:r>
              <a:rPr lang="en-US" sz="72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zuò</a:t>
            </a:r>
            <a:endParaRPr lang="en-US" sz="72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None/>
            </a:pPr>
            <a:endParaRPr lang="en-US" sz="22400" dirty="0">
              <a:solidFill>
                <a:srgbClr val="007A37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00B050"/>
                </a:solidFill>
              </a:rPr>
              <a:t>做</a:t>
            </a:r>
            <a:endParaRPr lang="en-US" altLang="zh-CN" sz="22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zuò</a:t>
            </a:r>
            <a:endParaRPr lang="en-US" sz="72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None/>
            </a:pPr>
            <a:endParaRPr lang="en-US" sz="2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0_F_31573481_9RnjwSF9i8J1m9QUXuJzAhI5ZsEbeWP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2178050" cy="3206797"/>
          </a:xfrm>
        </p:spPr>
      </p:pic>
      <p:sp>
        <p:nvSpPr>
          <p:cNvPr id="5" name="TextBox 4"/>
          <p:cNvSpPr txBox="1"/>
          <p:nvPr/>
        </p:nvSpPr>
        <p:spPr>
          <a:xfrm>
            <a:off x="2209800" y="2522738"/>
            <a:ext cx="601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A37"/>
                </a:solidFill>
              </a:rPr>
              <a:t>Q: </a:t>
            </a:r>
            <a:r>
              <a:rPr lang="zh-CN" altLang="en-US" sz="2800" b="1" dirty="0" smtClean="0">
                <a:solidFill>
                  <a:srgbClr val="007A37"/>
                </a:solidFill>
              </a:rPr>
              <a:t>你有工作吗？</a:t>
            </a:r>
            <a:endParaRPr lang="en-US" altLang="zh-CN" sz="2800" b="1" dirty="0" smtClean="0">
              <a:solidFill>
                <a:srgbClr val="007A37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007A37"/>
                </a:solidFill>
              </a:rPr>
              <a:t>Q</a:t>
            </a:r>
            <a:r>
              <a:rPr lang="en-US" sz="2800" b="1" dirty="0">
                <a:solidFill>
                  <a:srgbClr val="007A37"/>
                </a:solidFill>
              </a:rPr>
              <a:t>: </a:t>
            </a:r>
            <a:r>
              <a:rPr lang="zh-CN" altLang="en-US" sz="2800" b="1" dirty="0" smtClean="0">
                <a:solidFill>
                  <a:srgbClr val="007A37"/>
                </a:solidFill>
              </a:rPr>
              <a:t>你在哪儿工作？</a:t>
            </a:r>
            <a:endParaRPr lang="en-US" altLang="zh-CN" sz="2800" b="1" dirty="0">
              <a:solidFill>
                <a:srgbClr val="007A37"/>
              </a:solidFill>
            </a:endParaRPr>
          </a:p>
          <a:p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007A37"/>
                </a:solidFill>
              </a:rPr>
              <a:t>Q: </a:t>
            </a:r>
            <a:r>
              <a:rPr lang="zh-CN" altLang="en-US" sz="2800" b="1" dirty="0" smtClean="0">
                <a:solidFill>
                  <a:srgbClr val="007A37"/>
                </a:solidFill>
              </a:rPr>
              <a:t>你做什么工作？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7030A0"/>
                </a:solidFill>
              </a:rPr>
              <a:t>照</a:t>
            </a:r>
            <a:r>
              <a:rPr lang="en-US" altLang="zh-CN" sz="22400" dirty="0" smtClean="0">
                <a:solidFill>
                  <a:srgbClr val="7030A0"/>
                </a:solidFill>
              </a:rPr>
              <a:t>  </a:t>
            </a:r>
            <a:r>
              <a:rPr lang="zh-CN" altLang="en-US" sz="22400" dirty="0" smtClean="0">
                <a:solidFill>
                  <a:srgbClr val="7030A0"/>
                </a:solidFill>
              </a:rPr>
              <a:t>片</a:t>
            </a:r>
            <a:endParaRPr lang="en-US" sz="2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7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7030A0"/>
                </a:solidFill>
              </a:rPr>
              <a:t>张</a:t>
            </a:r>
            <a:endParaRPr lang="en-US" sz="2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35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1242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A37"/>
                </a:solidFill>
              </a:rPr>
              <a:t>Q: </a:t>
            </a:r>
            <a:r>
              <a:rPr lang="en-US" altLang="zh-CN" sz="2800" b="1" dirty="0" smtClean="0">
                <a:solidFill>
                  <a:srgbClr val="007A37"/>
                </a:solidFill>
              </a:rPr>
              <a:t> </a:t>
            </a:r>
            <a:r>
              <a:rPr lang="zh-CN" altLang="en-US" sz="2800" b="1" dirty="0" smtClean="0">
                <a:solidFill>
                  <a:srgbClr val="007A37"/>
                </a:solidFill>
              </a:rPr>
              <a:t>这儿有几张照片？</a:t>
            </a:r>
            <a:endParaRPr lang="en-US" altLang="zh-CN" sz="2800" b="1" dirty="0" smtClean="0">
              <a:solidFill>
                <a:srgbClr val="007A37"/>
              </a:solidFill>
            </a:endParaRPr>
          </a:p>
          <a:p>
            <a:endParaRPr lang="en-US" altLang="zh-CN" sz="2800" b="1" dirty="0">
              <a:solidFill>
                <a:srgbClr val="007A37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: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这儿有五张照片。</a:t>
            </a:r>
            <a:endParaRPr lang="en-US" altLang="zh-CN" sz="2800" b="1" dirty="0" smtClean="0">
              <a:solidFill>
                <a:srgbClr val="007A37"/>
              </a:solidFill>
            </a:endParaRPr>
          </a:p>
          <a:p>
            <a:endParaRPr lang="en-US" sz="2800" b="1" dirty="0">
              <a:solidFill>
                <a:srgbClr val="007A37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200275" cy="2635060"/>
          </a:xfrm>
        </p:spPr>
      </p:pic>
    </p:spTree>
    <p:extLst>
      <p:ext uri="{BB962C8B-B14F-4D97-AF65-F5344CB8AC3E}">
        <p14:creationId xmlns:p14="http://schemas.microsoft.com/office/powerpoint/2010/main" val="95971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7030A0"/>
                </a:solidFill>
              </a:rPr>
              <a:t>个</a:t>
            </a:r>
            <a:endParaRPr lang="en-US" altLang="zh-CN" sz="22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gè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75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7030A0"/>
                </a:solidFill>
              </a:rPr>
              <a:t>喜</a:t>
            </a:r>
            <a:r>
              <a:rPr lang="en-US" altLang="zh-CN" sz="22400" dirty="0" smtClean="0">
                <a:solidFill>
                  <a:srgbClr val="7030A0"/>
                </a:solidFill>
              </a:rPr>
              <a:t>  </a:t>
            </a:r>
            <a:r>
              <a:rPr lang="zh-CN" altLang="en-US" sz="22400" dirty="0" smtClean="0">
                <a:solidFill>
                  <a:srgbClr val="7030A0"/>
                </a:solidFill>
              </a:rPr>
              <a:t>欢</a:t>
            </a:r>
            <a:endParaRPr lang="en-US" sz="2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49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7030A0"/>
                </a:solidFill>
              </a:rPr>
              <a:t>当  然</a:t>
            </a:r>
            <a:endParaRPr lang="en-US" sz="2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72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1242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A37"/>
                </a:solidFill>
              </a:rPr>
              <a:t>Q: </a:t>
            </a:r>
            <a:r>
              <a:rPr lang="en-US" altLang="zh-CN" sz="2800" b="1" dirty="0" smtClean="0">
                <a:solidFill>
                  <a:srgbClr val="007A37"/>
                </a:solidFill>
              </a:rPr>
              <a:t> </a:t>
            </a:r>
            <a:r>
              <a:rPr lang="zh-CN" altLang="en-US" sz="2800" b="1" dirty="0" smtClean="0">
                <a:solidFill>
                  <a:srgbClr val="007A37"/>
                </a:solidFill>
              </a:rPr>
              <a:t>你喜欢小狗吗？</a:t>
            </a:r>
            <a:endParaRPr lang="en-US" altLang="zh-CN" sz="2800" b="1" dirty="0" smtClean="0">
              <a:solidFill>
                <a:srgbClr val="007A37"/>
              </a:solidFill>
            </a:endParaRPr>
          </a:p>
          <a:p>
            <a:endParaRPr lang="en-US" altLang="zh-CN" sz="2800" b="1" dirty="0">
              <a:solidFill>
                <a:srgbClr val="007A37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: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当然喜欢！小狗很可爱。</a:t>
            </a:r>
            <a:endParaRPr lang="en-US" altLang="zh-CN" sz="2800" b="1" dirty="0" smtClean="0">
              <a:solidFill>
                <a:srgbClr val="007A37"/>
              </a:solidFill>
            </a:endParaRPr>
          </a:p>
          <a:p>
            <a:endParaRPr lang="en-US" sz="2800" b="1" dirty="0">
              <a:solidFill>
                <a:srgbClr val="007A37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2362200" cy="1771650"/>
          </a:xfrm>
        </p:spPr>
      </p:pic>
    </p:spTree>
    <p:extLst>
      <p:ext uri="{BB962C8B-B14F-4D97-AF65-F5344CB8AC3E}">
        <p14:creationId xmlns:p14="http://schemas.microsoft.com/office/powerpoint/2010/main" val="413365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7030A0"/>
                </a:solidFill>
              </a:rPr>
              <a:t>真</a:t>
            </a:r>
            <a:endParaRPr lang="en-US" sz="2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38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9718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A37"/>
                </a:solidFill>
              </a:rPr>
              <a:t>Q: </a:t>
            </a:r>
            <a:r>
              <a:rPr lang="en-US" altLang="zh-CN" sz="2800" b="1" dirty="0" smtClean="0">
                <a:solidFill>
                  <a:srgbClr val="007A37"/>
                </a:solidFill>
              </a:rPr>
              <a:t> </a:t>
            </a:r>
            <a:r>
              <a:rPr lang="zh-CN" altLang="en-US" sz="2800" b="1" dirty="0" smtClean="0">
                <a:solidFill>
                  <a:srgbClr val="007A37"/>
                </a:solidFill>
              </a:rPr>
              <a:t>明天没有课。</a:t>
            </a:r>
            <a:endParaRPr lang="en-US" altLang="zh-CN" sz="2800" b="1" dirty="0" smtClean="0">
              <a:solidFill>
                <a:srgbClr val="007A37"/>
              </a:solidFill>
            </a:endParaRPr>
          </a:p>
          <a:p>
            <a:endParaRPr lang="en-US" altLang="zh-CN" sz="2800" b="1" dirty="0">
              <a:solidFill>
                <a:srgbClr val="007A37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:   </a:t>
            </a:r>
            <a:r>
              <a:rPr lang="zh-CN" altLang="en-US" sz="2800" b="1" dirty="0">
                <a:solidFill>
                  <a:srgbClr val="FF0000"/>
                </a:solidFill>
              </a:rPr>
              <a:t>真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的吗？！ 太好了！</a:t>
            </a:r>
            <a:endParaRPr lang="en-US" altLang="zh-CN" sz="2800" b="1" dirty="0" smtClean="0">
              <a:solidFill>
                <a:srgbClr val="007A37"/>
              </a:solidFill>
            </a:endParaRPr>
          </a:p>
          <a:p>
            <a:endParaRPr lang="en-US" sz="2800" b="1" dirty="0">
              <a:solidFill>
                <a:srgbClr val="007A37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"/>
            <a:ext cx="2362200" cy="2362200"/>
          </a:xfrm>
        </p:spPr>
      </p:pic>
    </p:spTree>
    <p:extLst>
      <p:ext uri="{BB962C8B-B14F-4D97-AF65-F5344CB8AC3E}">
        <p14:creationId xmlns:p14="http://schemas.microsoft.com/office/powerpoint/2010/main" val="150590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7030A0"/>
                </a:solidFill>
              </a:rPr>
              <a:t>可</a:t>
            </a:r>
            <a:r>
              <a:rPr lang="en-US" altLang="zh-CN" sz="22400" dirty="0" smtClean="0">
                <a:solidFill>
                  <a:srgbClr val="7030A0"/>
                </a:solidFill>
              </a:rPr>
              <a:t>  </a:t>
            </a:r>
            <a:r>
              <a:rPr lang="zh-CN" altLang="en-US" sz="22400" dirty="0" smtClean="0">
                <a:solidFill>
                  <a:srgbClr val="7030A0"/>
                </a:solidFill>
              </a:rPr>
              <a:t>爱</a:t>
            </a:r>
            <a:endParaRPr lang="en-US" sz="2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67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971800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我很爱我的家人。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我很爱喝咖啡。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007A37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3305175" cy="2475691"/>
          </a:xfrm>
        </p:spPr>
      </p:pic>
    </p:spTree>
    <p:extLst>
      <p:ext uri="{BB962C8B-B14F-4D97-AF65-F5344CB8AC3E}">
        <p14:creationId xmlns:p14="http://schemas.microsoft.com/office/powerpoint/2010/main" val="64467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86800" cy="5635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word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6096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2400" dirty="0" smtClean="0">
                <a:solidFill>
                  <a:srgbClr val="7030A0"/>
                </a:solidFill>
              </a:rPr>
              <a:t>两</a:t>
            </a:r>
            <a:endParaRPr lang="en-US" altLang="zh-CN" sz="22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liǎng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1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629" y="597932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Numeral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Word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NP</a:t>
            </a: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姐姐</a:t>
            </a:r>
            <a:endParaRPr lang="en-US" altLang="zh-CN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‘Two sisters’</a:t>
            </a: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学生</a:t>
            </a:r>
            <a:endParaRPr lang="en-US" altLang="zh-CN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‘Two students’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9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Exercise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这儿有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19400"/>
            <a:ext cx="4414837" cy="24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3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Exercise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这儿有</a:t>
            </a:r>
            <a:r>
              <a:rPr lang="en-US" altLang="zh-CN" sz="3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zh-CN" altLang="en-US" sz="3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sz="3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2" y="2286000"/>
            <a:ext cx="338666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36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714</TotalTime>
  <Words>496</Words>
  <Application>Microsoft Office PowerPoint</Application>
  <PresentationFormat>On-screen Show (4:3)</PresentationFormat>
  <Paragraphs>194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Origin</vt:lpstr>
      <vt:lpstr>Chinese 101: Lesson 8</vt:lpstr>
      <vt:lpstr>Measure words</vt:lpstr>
      <vt:lpstr>Measure word</vt:lpstr>
      <vt:lpstr>PowerPoint Presentation</vt:lpstr>
      <vt:lpstr>Measure word</vt:lpstr>
      <vt:lpstr>PowerPoint Presentation</vt:lpstr>
      <vt:lpstr>PowerPoint Presentation</vt:lpstr>
      <vt:lpstr>Exercise</vt:lpstr>
      <vt:lpstr>Exercise</vt:lpstr>
      <vt:lpstr>Exercise</vt:lpstr>
      <vt:lpstr>Exercise</vt:lpstr>
      <vt:lpstr>How many (&lt;10)</vt:lpstr>
      <vt:lpstr>How many (&gt; 10)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101: Lesson 8</dc:title>
  <dc:creator>xli</dc:creator>
  <cp:lastModifiedBy>Xiao Li</cp:lastModifiedBy>
  <cp:revision>107</cp:revision>
  <cp:lastPrinted>2019-11-26T14:56:53Z</cp:lastPrinted>
  <dcterms:created xsi:type="dcterms:W3CDTF">2012-11-13T02:37:40Z</dcterms:created>
  <dcterms:modified xsi:type="dcterms:W3CDTF">2019-11-26T14:57:43Z</dcterms:modified>
</cp:coreProperties>
</file>